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66" r:id="rId3"/>
    <p:sldMasterId id="2147483660"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90" r:id="rId15"/>
    <p:sldId id="284" r:id="rId16"/>
    <p:sldId id="289" r:id="rId17"/>
    <p:sldId id="276" r:id="rId18"/>
    <p:sldId id="277" r:id="rId19"/>
    <p:sldId id="278" r:id="rId20"/>
    <p:sldId id="279" r:id="rId21"/>
    <p:sldId id="282" r:id="rId22"/>
    <p:sldId id="283" r:id="rId23"/>
    <p:sldId id="288" r:id="rId24"/>
    <p:sldId id="285" r:id="rId25"/>
    <p:sldId id="286" r:id="rId26"/>
    <p:sldId id="287"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512C4-892B-4188-9C85-EA3363612F3D}" type="datetimeFigureOut">
              <a:rPr lang="nl-NL" smtClean="0"/>
              <a:t>8-4-2021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9D649-F604-44EA-8692-DFD6E7254EB3}" type="slidenum">
              <a:rPr lang="nl-NL" smtClean="0"/>
              <a:t>‹nr.›</a:t>
            </a:fld>
            <a:endParaRPr lang="nl-NL"/>
          </a:p>
        </p:txBody>
      </p:sp>
    </p:spTree>
    <p:extLst>
      <p:ext uri="{BB962C8B-B14F-4D97-AF65-F5344CB8AC3E}">
        <p14:creationId xmlns:p14="http://schemas.microsoft.com/office/powerpoint/2010/main" val="218938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DF68C5-AD5C-4EF9-BEDC-F546762EA64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68FC106-7BDE-4692-9EEB-3B5B2E6CD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151D5C0-99C4-4B48-A88E-883482AD0E5F}"/>
              </a:ext>
            </a:extLst>
          </p:cNvPr>
          <p:cNvSpPr>
            <a:spLocks noGrp="1"/>
          </p:cNvSpPr>
          <p:nvPr>
            <p:ph type="dt" sz="half" idx="10"/>
          </p:nvPr>
        </p:nvSpPr>
        <p:spPr/>
        <p:txBody>
          <a:bodyPr/>
          <a:lstStyle/>
          <a:p>
            <a:fld id="{50666684-D587-40B6-834F-CFF9A29FCFC9}" type="datetimeFigureOut">
              <a:rPr lang="nl-NL" smtClean="0"/>
              <a:t>8-4-2021</a:t>
            </a:fld>
            <a:endParaRPr lang="nl-NL"/>
          </a:p>
        </p:txBody>
      </p:sp>
      <p:sp>
        <p:nvSpPr>
          <p:cNvPr id="5" name="Tijdelijke aanduiding voor voettekst 4">
            <a:extLst>
              <a:ext uri="{FF2B5EF4-FFF2-40B4-BE49-F238E27FC236}">
                <a16:creationId xmlns:a16="http://schemas.microsoft.com/office/drawing/2014/main" id="{15774E15-76A3-4237-B812-631E6F660F9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98C383-5E75-4E17-B9B6-32583A54182F}"/>
              </a:ext>
            </a:extLst>
          </p:cNvPr>
          <p:cNvSpPr>
            <a:spLocks noGrp="1"/>
          </p:cNvSpPr>
          <p:nvPr>
            <p:ph type="sldNum" sz="quarter" idx="12"/>
          </p:nvPr>
        </p:nvSpPr>
        <p:spPr/>
        <p:txBody>
          <a:bodyPr/>
          <a:lstStyle/>
          <a:p>
            <a:fld id="{C4921B2D-D033-42D3-AD8F-69D4DA11D96F}" type="slidenum">
              <a:rPr lang="nl-NL" smtClean="0"/>
              <a:t>‹nr.›</a:t>
            </a:fld>
            <a:endParaRPr lang="nl-NL"/>
          </a:p>
        </p:txBody>
      </p:sp>
    </p:spTree>
    <p:extLst>
      <p:ext uri="{BB962C8B-B14F-4D97-AF65-F5344CB8AC3E}">
        <p14:creationId xmlns:p14="http://schemas.microsoft.com/office/powerpoint/2010/main" val="219888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0E9A89-9DC8-4612-8863-10CEDBED393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5337ED2-DCC7-4D66-9367-0FA3E8BC5E2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B535772-A486-420A-ADB1-27CE906AD763}"/>
              </a:ext>
            </a:extLst>
          </p:cNvPr>
          <p:cNvSpPr>
            <a:spLocks noGrp="1"/>
          </p:cNvSpPr>
          <p:nvPr>
            <p:ph type="dt" sz="half" idx="10"/>
          </p:nvPr>
        </p:nvSpPr>
        <p:spPr/>
        <p:txBody>
          <a:bodyPr/>
          <a:lstStyle/>
          <a:p>
            <a:fld id="{50666684-D587-40B6-834F-CFF9A29FCFC9}" type="datetimeFigureOut">
              <a:rPr lang="nl-NL" smtClean="0"/>
              <a:t>8-4-2021</a:t>
            </a:fld>
            <a:endParaRPr lang="nl-NL"/>
          </a:p>
        </p:txBody>
      </p:sp>
      <p:sp>
        <p:nvSpPr>
          <p:cNvPr id="5" name="Tijdelijke aanduiding voor voettekst 4">
            <a:extLst>
              <a:ext uri="{FF2B5EF4-FFF2-40B4-BE49-F238E27FC236}">
                <a16:creationId xmlns:a16="http://schemas.microsoft.com/office/drawing/2014/main" id="{264F6944-AED6-49C7-9828-DF0E6305B5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EF1AA1-C131-4BD1-B82D-73063309E168}"/>
              </a:ext>
            </a:extLst>
          </p:cNvPr>
          <p:cNvSpPr>
            <a:spLocks noGrp="1"/>
          </p:cNvSpPr>
          <p:nvPr>
            <p:ph type="sldNum" sz="quarter" idx="12"/>
          </p:nvPr>
        </p:nvSpPr>
        <p:spPr/>
        <p:txBody>
          <a:bodyPr/>
          <a:lstStyle/>
          <a:p>
            <a:fld id="{C4921B2D-D033-42D3-AD8F-69D4DA11D96F}" type="slidenum">
              <a:rPr lang="nl-NL" smtClean="0"/>
              <a:t>‹nr.›</a:t>
            </a:fld>
            <a:endParaRPr lang="nl-NL"/>
          </a:p>
        </p:txBody>
      </p:sp>
    </p:spTree>
    <p:extLst>
      <p:ext uri="{BB962C8B-B14F-4D97-AF65-F5344CB8AC3E}">
        <p14:creationId xmlns:p14="http://schemas.microsoft.com/office/powerpoint/2010/main" val="51915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B05D40C-1D90-4ECB-993F-51DA966063B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2266EEC-DB5C-4A49-995A-54B44AA99A2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F22475-8469-4446-B29B-2C822435AC3C}"/>
              </a:ext>
            </a:extLst>
          </p:cNvPr>
          <p:cNvSpPr>
            <a:spLocks noGrp="1"/>
          </p:cNvSpPr>
          <p:nvPr>
            <p:ph type="dt" sz="half" idx="10"/>
          </p:nvPr>
        </p:nvSpPr>
        <p:spPr/>
        <p:txBody>
          <a:bodyPr/>
          <a:lstStyle/>
          <a:p>
            <a:fld id="{50666684-D587-40B6-834F-CFF9A29FCFC9}" type="datetimeFigureOut">
              <a:rPr lang="nl-NL" smtClean="0"/>
              <a:t>8-4-2021</a:t>
            </a:fld>
            <a:endParaRPr lang="nl-NL"/>
          </a:p>
        </p:txBody>
      </p:sp>
      <p:sp>
        <p:nvSpPr>
          <p:cNvPr id="5" name="Tijdelijke aanduiding voor voettekst 4">
            <a:extLst>
              <a:ext uri="{FF2B5EF4-FFF2-40B4-BE49-F238E27FC236}">
                <a16:creationId xmlns:a16="http://schemas.microsoft.com/office/drawing/2014/main" id="{6BCC6B33-0D3C-4838-9001-279F5168FBF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ACE37D-8BD3-4AC3-9B34-7793830C7131}"/>
              </a:ext>
            </a:extLst>
          </p:cNvPr>
          <p:cNvSpPr>
            <a:spLocks noGrp="1"/>
          </p:cNvSpPr>
          <p:nvPr>
            <p:ph type="sldNum" sz="quarter" idx="12"/>
          </p:nvPr>
        </p:nvSpPr>
        <p:spPr/>
        <p:txBody>
          <a:bodyPr/>
          <a:lstStyle/>
          <a:p>
            <a:fld id="{C4921B2D-D033-42D3-AD8F-69D4DA11D96F}" type="slidenum">
              <a:rPr lang="nl-NL" smtClean="0"/>
              <a:t>‹nr.›</a:t>
            </a:fld>
            <a:endParaRPr lang="nl-NL"/>
          </a:p>
        </p:txBody>
      </p:sp>
    </p:spTree>
    <p:extLst>
      <p:ext uri="{BB962C8B-B14F-4D97-AF65-F5344CB8AC3E}">
        <p14:creationId xmlns:p14="http://schemas.microsoft.com/office/powerpoint/2010/main" val="1397961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32D2E-416C-4F21-86EB-0A68B6EED5C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1A9EC12-CAA2-4784-838D-83D5F3AE575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BB8F35-A75C-47A8-981E-8E02498321AE}"/>
              </a:ext>
            </a:extLst>
          </p:cNvPr>
          <p:cNvSpPr>
            <a:spLocks noGrp="1"/>
          </p:cNvSpPr>
          <p:nvPr>
            <p:ph type="dt" sz="half" idx="10"/>
          </p:nvPr>
        </p:nvSpPr>
        <p:spPr/>
        <p:txBody>
          <a:bodyPr/>
          <a:lstStyle/>
          <a:p>
            <a:fld id="{89D74C8F-ABAD-45FF-B5A5-25470531961E}" type="datetimeFigureOut">
              <a:rPr lang="nl-NL" smtClean="0"/>
              <a:t>8-4-2021</a:t>
            </a:fld>
            <a:endParaRPr lang="nl-NL"/>
          </a:p>
        </p:txBody>
      </p:sp>
      <p:sp>
        <p:nvSpPr>
          <p:cNvPr id="5" name="Tijdelijke aanduiding voor voettekst 4">
            <a:extLst>
              <a:ext uri="{FF2B5EF4-FFF2-40B4-BE49-F238E27FC236}">
                <a16:creationId xmlns:a16="http://schemas.microsoft.com/office/drawing/2014/main" id="{64BFBF32-8A0D-4B2A-A10B-9A4209B889C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DA28AC-AA9F-4DED-A620-AC8396F8AC6E}"/>
              </a:ext>
            </a:extLst>
          </p:cNvPr>
          <p:cNvSpPr>
            <a:spLocks noGrp="1"/>
          </p:cNvSpPr>
          <p:nvPr>
            <p:ph type="sldNum" sz="quarter" idx="12"/>
          </p:nvPr>
        </p:nvSpPr>
        <p:spPr/>
        <p:txBody>
          <a:bodyPr/>
          <a:lstStyle/>
          <a:p>
            <a:fld id="{9523E453-ED01-44B8-9381-C21DE30BE7BD}" type="slidenum">
              <a:rPr lang="nl-NL" smtClean="0"/>
              <a:t>‹nr.›</a:t>
            </a:fld>
            <a:endParaRPr lang="nl-NL"/>
          </a:p>
        </p:txBody>
      </p:sp>
    </p:spTree>
    <p:extLst>
      <p:ext uri="{BB962C8B-B14F-4D97-AF65-F5344CB8AC3E}">
        <p14:creationId xmlns:p14="http://schemas.microsoft.com/office/powerpoint/2010/main" val="143337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C312D-14D0-44F2-9726-DC8CD1D9937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A638038-185E-49F5-9CF3-2942971546DC}"/>
              </a:ext>
            </a:extLst>
          </p:cNvPr>
          <p:cNvSpPr>
            <a:spLocks noGrp="1"/>
          </p:cNvSpPr>
          <p:nvPr>
            <p:ph type="dt" sz="half" idx="10"/>
          </p:nvPr>
        </p:nvSpPr>
        <p:spPr/>
        <p:txBody>
          <a:bodyPr/>
          <a:lstStyle/>
          <a:p>
            <a:fld id="{1DE43A7E-5EE8-464E-BE78-9B4976A514BA}" type="datetimeFigureOut">
              <a:rPr lang="nl-NL" smtClean="0"/>
              <a:t>8-4-2021</a:t>
            </a:fld>
            <a:endParaRPr lang="nl-NL"/>
          </a:p>
        </p:txBody>
      </p:sp>
      <p:sp>
        <p:nvSpPr>
          <p:cNvPr id="4" name="Tijdelijke aanduiding voor voettekst 3">
            <a:extLst>
              <a:ext uri="{FF2B5EF4-FFF2-40B4-BE49-F238E27FC236}">
                <a16:creationId xmlns:a16="http://schemas.microsoft.com/office/drawing/2014/main" id="{C2C58D76-346A-45D6-AF0D-AB72FC24836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24898F0-DC2E-4CDA-9733-3890E5342B22}"/>
              </a:ext>
            </a:extLst>
          </p:cNvPr>
          <p:cNvSpPr>
            <a:spLocks noGrp="1"/>
          </p:cNvSpPr>
          <p:nvPr>
            <p:ph type="sldNum" sz="quarter" idx="12"/>
          </p:nvPr>
        </p:nvSpPr>
        <p:spPr/>
        <p:txBody>
          <a:bodyPr/>
          <a:lstStyle/>
          <a:p>
            <a:fld id="{860447C3-5D26-4EA5-B1AB-EC5FF576BDD0}" type="slidenum">
              <a:rPr lang="nl-NL" smtClean="0"/>
              <a:t>‹nr.›</a:t>
            </a:fld>
            <a:endParaRPr lang="nl-NL"/>
          </a:p>
        </p:txBody>
      </p:sp>
    </p:spTree>
    <p:extLst>
      <p:ext uri="{BB962C8B-B14F-4D97-AF65-F5344CB8AC3E}">
        <p14:creationId xmlns:p14="http://schemas.microsoft.com/office/powerpoint/2010/main" val="364943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DBF27-E6A6-4013-A057-8A26B9C015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64FE1AE-7E9E-4E22-A08A-1F5D4579EF4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ABF13A-7EEE-4C64-A2AF-C72C81DF65AA}"/>
              </a:ext>
            </a:extLst>
          </p:cNvPr>
          <p:cNvSpPr>
            <a:spLocks noGrp="1"/>
          </p:cNvSpPr>
          <p:nvPr>
            <p:ph type="dt" sz="half" idx="10"/>
          </p:nvPr>
        </p:nvSpPr>
        <p:spPr/>
        <p:txBody>
          <a:bodyPr/>
          <a:lstStyle/>
          <a:p>
            <a:fld id="{043841BA-498E-4A33-980E-7D34BAB00E96}" type="datetimeFigureOut">
              <a:rPr lang="nl-NL" smtClean="0"/>
              <a:t>8-4-2021</a:t>
            </a:fld>
            <a:endParaRPr lang="nl-NL"/>
          </a:p>
        </p:txBody>
      </p:sp>
      <p:sp>
        <p:nvSpPr>
          <p:cNvPr id="5" name="Tijdelijke aanduiding voor voettekst 4">
            <a:extLst>
              <a:ext uri="{FF2B5EF4-FFF2-40B4-BE49-F238E27FC236}">
                <a16:creationId xmlns:a16="http://schemas.microsoft.com/office/drawing/2014/main" id="{B21F79DC-EF1A-4219-B024-AA08542E7B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4A2658-90ED-4E2B-9289-F2A28529AF50}"/>
              </a:ext>
            </a:extLst>
          </p:cNvPr>
          <p:cNvSpPr>
            <a:spLocks noGrp="1"/>
          </p:cNvSpPr>
          <p:nvPr>
            <p:ph type="sldNum" sz="quarter" idx="12"/>
          </p:nvPr>
        </p:nvSpPr>
        <p:spPr/>
        <p:txBody>
          <a:bodyPr/>
          <a:lstStyle/>
          <a:p>
            <a:fld id="{249BA0BE-C4AE-417D-98E8-41F393E1FD39}" type="slidenum">
              <a:rPr lang="nl-NL" smtClean="0"/>
              <a:t>‹nr.›</a:t>
            </a:fld>
            <a:endParaRPr lang="nl-NL"/>
          </a:p>
        </p:txBody>
      </p:sp>
    </p:spTree>
    <p:extLst>
      <p:ext uri="{BB962C8B-B14F-4D97-AF65-F5344CB8AC3E}">
        <p14:creationId xmlns:p14="http://schemas.microsoft.com/office/powerpoint/2010/main" val="212885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ED174-C397-4155-84FA-420BA77EEEF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E96091A-7CC6-45B6-9DAB-E5A0C558EFE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F3D82E-61A8-4994-B9E4-7263E3D7C36E}"/>
              </a:ext>
            </a:extLst>
          </p:cNvPr>
          <p:cNvSpPr>
            <a:spLocks noGrp="1"/>
          </p:cNvSpPr>
          <p:nvPr>
            <p:ph type="dt" sz="half" idx="10"/>
          </p:nvPr>
        </p:nvSpPr>
        <p:spPr/>
        <p:txBody>
          <a:bodyPr/>
          <a:lstStyle/>
          <a:p>
            <a:fld id="{50666684-D587-40B6-834F-CFF9A29FCFC9}" type="datetimeFigureOut">
              <a:rPr lang="nl-NL" smtClean="0"/>
              <a:t>8-4-2021</a:t>
            </a:fld>
            <a:endParaRPr lang="nl-NL"/>
          </a:p>
        </p:txBody>
      </p:sp>
      <p:sp>
        <p:nvSpPr>
          <p:cNvPr id="5" name="Tijdelijke aanduiding voor voettekst 4">
            <a:extLst>
              <a:ext uri="{FF2B5EF4-FFF2-40B4-BE49-F238E27FC236}">
                <a16:creationId xmlns:a16="http://schemas.microsoft.com/office/drawing/2014/main" id="{3D0F551C-8F35-47FF-A56A-352C33CCD3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7BE57C6-4444-4435-9648-6E367D45B1C2}"/>
              </a:ext>
            </a:extLst>
          </p:cNvPr>
          <p:cNvSpPr>
            <a:spLocks noGrp="1"/>
          </p:cNvSpPr>
          <p:nvPr>
            <p:ph type="sldNum" sz="quarter" idx="12"/>
          </p:nvPr>
        </p:nvSpPr>
        <p:spPr/>
        <p:txBody>
          <a:bodyPr/>
          <a:lstStyle/>
          <a:p>
            <a:fld id="{C4921B2D-D033-42D3-AD8F-69D4DA11D96F}" type="slidenum">
              <a:rPr lang="nl-NL" smtClean="0"/>
              <a:t>‹nr.›</a:t>
            </a:fld>
            <a:endParaRPr lang="nl-NL"/>
          </a:p>
        </p:txBody>
      </p:sp>
    </p:spTree>
    <p:extLst>
      <p:ext uri="{BB962C8B-B14F-4D97-AF65-F5344CB8AC3E}">
        <p14:creationId xmlns:p14="http://schemas.microsoft.com/office/powerpoint/2010/main" val="172763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FDE38-8DDE-40AA-A375-A5423886A72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F1986C3-B670-4470-856F-212645D8F0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3A8EB00-5658-42DF-9B2E-3A26D086A1D5}"/>
              </a:ext>
            </a:extLst>
          </p:cNvPr>
          <p:cNvSpPr>
            <a:spLocks noGrp="1"/>
          </p:cNvSpPr>
          <p:nvPr>
            <p:ph type="dt" sz="half" idx="10"/>
          </p:nvPr>
        </p:nvSpPr>
        <p:spPr/>
        <p:txBody>
          <a:bodyPr/>
          <a:lstStyle/>
          <a:p>
            <a:fld id="{50666684-D587-40B6-834F-CFF9A29FCFC9}" type="datetimeFigureOut">
              <a:rPr lang="nl-NL" smtClean="0"/>
              <a:t>8-4-2021</a:t>
            </a:fld>
            <a:endParaRPr lang="nl-NL"/>
          </a:p>
        </p:txBody>
      </p:sp>
      <p:sp>
        <p:nvSpPr>
          <p:cNvPr id="5" name="Tijdelijke aanduiding voor voettekst 4">
            <a:extLst>
              <a:ext uri="{FF2B5EF4-FFF2-40B4-BE49-F238E27FC236}">
                <a16:creationId xmlns:a16="http://schemas.microsoft.com/office/drawing/2014/main" id="{B064C5DD-DEB8-41A7-BF43-93038DE0C6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F5C442-974B-4AE6-A800-A815EEEC6A70}"/>
              </a:ext>
            </a:extLst>
          </p:cNvPr>
          <p:cNvSpPr>
            <a:spLocks noGrp="1"/>
          </p:cNvSpPr>
          <p:nvPr>
            <p:ph type="sldNum" sz="quarter" idx="12"/>
          </p:nvPr>
        </p:nvSpPr>
        <p:spPr/>
        <p:txBody>
          <a:bodyPr/>
          <a:lstStyle/>
          <a:p>
            <a:fld id="{C4921B2D-D033-42D3-AD8F-69D4DA11D96F}" type="slidenum">
              <a:rPr lang="nl-NL" smtClean="0"/>
              <a:t>‹nr.›</a:t>
            </a:fld>
            <a:endParaRPr lang="nl-NL"/>
          </a:p>
        </p:txBody>
      </p:sp>
    </p:spTree>
    <p:extLst>
      <p:ext uri="{BB962C8B-B14F-4D97-AF65-F5344CB8AC3E}">
        <p14:creationId xmlns:p14="http://schemas.microsoft.com/office/powerpoint/2010/main" val="89089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8797C-3B31-4F74-84EE-5643C8E6415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AD403CD-BA6F-4869-B3CF-C5CE111FCF6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F1ADEBF-323A-4F4A-9876-72A39B481E5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5FCE210-CE19-4AD0-809D-89E6866C98C7}"/>
              </a:ext>
            </a:extLst>
          </p:cNvPr>
          <p:cNvSpPr>
            <a:spLocks noGrp="1"/>
          </p:cNvSpPr>
          <p:nvPr>
            <p:ph type="dt" sz="half" idx="10"/>
          </p:nvPr>
        </p:nvSpPr>
        <p:spPr/>
        <p:txBody>
          <a:bodyPr/>
          <a:lstStyle/>
          <a:p>
            <a:fld id="{50666684-D587-40B6-834F-CFF9A29FCFC9}" type="datetimeFigureOut">
              <a:rPr lang="nl-NL" smtClean="0"/>
              <a:t>8-4-2021</a:t>
            </a:fld>
            <a:endParaRPr lang="nl-NL"/>
          </a:p>
        </p:txBody>
      </p:sp>
      <p:sp>
        <p:nvSpPr>
          <p:cNvPr id="6" name="Tijdelijke aanduiding voor voettekst 5">
            <a:extLst>
              <a:ext uri="{FF2B5EF4-FFF2-40B4-BE49-F238E27FC236}">
                <a16:creationId xmlns:a16="http://schemas.microsoft.com/office/drawing/2014/main" id="{829060DB-B48F-4365-B83E-A4A5D093F9F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AE0CC7-50D0-417B-8724-8E5FA5F6C0E5}"/>
              </a:ext>
            </a:extLst>
          </p:cNvPr>
          <p:cNvSpPr>
            <a:spLocks noGrp="1"/>
          </p:cNvSpPr>
          <p:nvPr>
            <p:ph type="sldNum" sz="quarter" idx="12"/>
          </p:nvPr>
        </p:nvSpPr>
        <p:spPr/>
        <p:txBody>
          <a:bodyPr/>
          <a:lstStyle/>
          <a:p>
            <a:fld id="{C4921B2D-D033-42D3-AD8F-69D4DA11D96F}" type="slidenum">
              <a:rPr lang="nl-NL" smtClean="0"/>
              <a:t>‹nr.›</a:t>
            </a:fld>
            <a:endParaRPr lang="nl-NL"/>
          </a:p>
        </p:txBody>
      </p:sp>
    </p:spTree>
    <p:extLst>
      <p:ext uri="{BB962C8B-B14F-4D97-AF65-F5344CB8AC3E}">
        <p14:creationId xmlns:p14="http://schemas.microsoft.com/office/powerpoint/2010/main" val="391014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F840F-C8C7-4D48-B9D9-509904A317E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EA4CF61-637D-4ED4-B6D1-306184791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7326629-3B3E-4D1B-AC82-50B67393720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E469533-F997-4881-94BF-04B4EA7BD6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F4D8455-7F40-48C5-B89C-C89F7BB7520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1275C34-BBF4-4924-A5C1-EA6E67202957}"/>
              </a:ext>
            </a:extLst>
          </p:cNvPr>
          <p:cNvSpPr>
            <a:spLocks noGrp="1"/>
          </p:cNvSpPr>
          <p:nvPr>
            <p:ph type="dt" sz="half" idx="10"/>
          </p:nvPr>
        </p:nvSpPr>
        <p:spPr/>
        <p:txBody>
          <a:bodyPr/>
          <a:lstStyle/>
          <a:p>
            <a:fld id="{50666684-D587-40B6-834F-CFF9A29FCFC9}" type="datetimeFigureOut">
              <a:rPr lang="nl-NL" smtClean="0"/>
              <a:t>8-4-2021</a:t>
            </a:fld>
            <a:endParaRPr lang="nl-NL"/>
          </a:p>
        </p:txBody>
      </p:sp>
      <p:sp>
        <p:nvSpPr>
          <p:cNvPr id="8" name="Tijdelijke aanduiding voor voettekst 7">
            <a:extLst>
              <a:ext uri="{FF2B5EF4-FFF2-40B4-BE49-F238E27FC236}">
                <a16:creationId xmlns:a16="http://schemas.microsoft.com/office/drawing/2014/main" id="{43D0921B-A42D-4E70-B883-A7D0037892F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FB95731-F72E-4F1A-BFA5-86D08920147A}"/>
              </a:ext>
            </a:extLst>
          </p:cNvPr>
          <p:cNvSpPr>
            <a:spLocks noGrp="1"/>
          </p:cNvSpPr>
          <p:nvPr>
            <p:ph type="sldNum" sz="quarter" idx="12"/>
          </p:nvPr>
        </p:nvSpPr>
        <p:spPr/>
        <p:txBody>
          <a:bodyPr/>
          <a:lstStyle/>
          <a:p>
            <a:fld id="{C4921B2D-D033-42D3-AD8F-69D4DA11D96F}" type="slidenum">
              <a:rPr lang="nl-NL" smtClean="0"/>
              <a:t>‹nr.›</a:t>
            </a:fld>
            <a:endParaRPr lang="nl-NL"/>
          </a:p>
        </p:txBody>
      </p:sp>
    </p:spTree>
    <p:extLst>
      <p:ext uri="{BB962C8B-B14F-4D97-AF65-F5344CB8AC3E}">
        <p14:creationId xmlns:p14="http://schemas.microsoft.com/office/powerpoint/2010/main" val="276623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20B794-3AFC-442B-9D1E-EE5BF18EE70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E4867A4-B918-4AE8-9886-5E0B806E7324}"/>
              </a:ext>
            </a:extLst>
          </p:cNvPr>
          <p:cNvSpPr>
            <a:spLocks noGrp="1"/>
          </p:cNvSpPr>
          <p:nvPr>
            <p:ph type="dt" sz="half" idx="10"/>
          </p:nvPr>
        </p:nvSpPr>
        <p:spPr/>
        <p:txBody>
          <a:bodyPr/>
          <a:lstStyle/>
          <a:p>
            <a:fld id="{50666684-D587-40B6-834F-CFF9A29FCFC9}" type="datetimeFigureOut">
              <a:rPr lang="nl-NL" smtClean="0"/>
              <a:t>8-4-2021</a:t>
            </a:fld>
            <a:endParaRPr lang="nl-NL"/>
          </a:p>
        </p:txBody>
      </p:sp>
      <p:sp>
        <p:nvSpPr>
          <p:cNvPr id="4" name="Tijdelijke aanduiding voor voettekst 3">
            <a:extLst>
              <a:ext uri="{FF2B5EF4-FFF2-40B4-BE49-F238E27FC236}">
                <a16:creationId xmlns:a16="http://schemas.microsoft.com/office/drawing/2014/main" id="{3D48A916-F075-4C8B-B30C-B661481EE6B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49382B2-1983-4194-862F-16FB0ACF90D7}"/>
              </a:ext>
            </a:extLst>
          </p:cNvPr>
          <p:cNvSpPr>
            <a:spLocks noGrp="1"/>
          </p:cNvSpPr>
          <p:nvPr>
            <p:ph type="sldNum" sz="quarter" idx="12"/>
          </p:nvPr>
        </p:nvSpPr>
        <p:spPr/>
        <p:txBody>
          <a:bodyPr/>
          <a:lstStyle/>
          <a:p>
            <a:fld id="{C4921B2D-D033-42D3-AD8F-69D4DA11D96F}" type="slidenum">
              <a:rPr lang="nl-NL" smtClean="0"/>
              <a:t>‹nr.›</a:t>
            </a:fld>
            <a:endParaRPr lang="nl-NL"/>
          </a:p>
        </p:txBody>
      </p:sp>
    </p:spTree>
    <p:extLst>
      <p:ext uri="{BB962C8B-B14F-4D97-AF65-F5344CB8AC3E}">
        <p14:creationId xmlns:p14="http://schemas.microsoft.com/office/powerpoint/2010/main" val="310009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1C4E9C0-AA9B-4F02-8A2D-A68FCD93C864}"/>
              </a:ext>
            </a:extLst>
          </p:cNvPr>
          <p:cNvSpPr>
            <a:spLocks noGrp="1"/>
          </p:cNvSpPr>
          <p:nvPr>
            <p:ph type="dt" sz="half" idx="10"/>
          </p:nvPr>
        </p:nvSpPr>
        <p:spPr/>
        <p:txBody>
          <a:bodyPr/>
          <a:lstStyle/>
          <a:p>
            <a:fld id="{50666684-D587-40B6-834F-CFF9A29FCFC9}" type="datetimeFigureOut">
              <a:rPr lang="nl-NL" smtClean="0"/>
              <a:t>8-4-2021</a:t>
            </a:fld>
            <a:endParaRPr lang="nl-NL"/>
          </a:p>
        </p:txBody>
      </p:sp>
      <p:sp>
        <p:nvSpPr>
          <p:cNvPr id="3" name="Tijdelijke aanduiding voor voettekst 2">
            <a:extLst>
              <a:ext uri="{FF2B5EF4-FFF2-40B4-BE49-F238E27FC236}">
                <a16:creationId xmlns:a16="http://schemas.microsoft.com/office/drawing/2014/main" id="{642F6928-D323-471C-9B8F-D7885935F50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C38CE62-3739-408C-B301-DF188B4DB2FF}"/>
              </a:ext>
            </a:extLst>
          </p:cNvPr>
          <p:cNvSpPr>
            <a:spLocks noGrp="1"/>
          </p:cNvSpPr>
          <p:nvPr>
            <p:ph type="sldNum" sz="quarter" idx="12"/>
          </p:nvPr>
        </p:nvSpPr>
        <p:spPr/>
        <p:txBody>
          <a:bodyPr/>
          <a:lstStyle/>
          <a:p>
            <a:fld id="{C4921B2D-D033-42D3-AD8F-69D4DA11D96F}" type="slidenum">
              <a:rPr lang="nl-NL" smtClean="0"/>
              <a:t>‹nr.›</a:t>
            </a:fld>
            <a:endParaRPr lang="nl-NL"/>
          </a:p>
        </p:txBody>
      </p:sp>
    </p:spTree>
    <p:extLst>
      <p:ext uri="{BB962C8B-B14F-4D97-AF65-F5344CB8AC3E}">
        <p14:creationId xmlns:p14="http://schemas.microsoft.com/office/powerpoint/2010/main" val="367014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3595F-0B3F-4B5A-8285-6FC911C6497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6817A57-D853-4C9D-8F3B-4A6AC614E0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CFA1C2A-CFBF-4C48-9D8C-C5E01C667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50968D0-F9FD-43FB-AC14-C978A0AA32AA}"/>
              </a:ext>
            </a:extLst>
          </p:cNvPr>
          <p:cNvSpPr>
            <a:spLocks noGrp="1"/>
          </p:cNvSpPr>
          <p:nvPr>
            <p:ph type="dt" sz="half" idx="10"/>
          </p:nvPr>
        </p:nvSpPr>
        <p:spPr/>
        <p:txBody>
          <a:bodyPr/>
          <a:lstStyle/>
          <a:p>
            <a:fld id="{50666684-D587-40B6-834F-CFF9A29FCFC9}" type="datetimeFigureOut">
              <a:rPr lang="nl-NL" smtClean="0"/>
              <a:t>8-4-2021</a:t>
            </a:fld>
            <a:endParaRPr lang="nl-NL"/>
          </a:p>
        </p:txBody>
      </p:sp>
      <p:sp>
        <p:nvSpPr>
          <p:cNvPr id="6" name="Tijdelijke aanduiding voor voettekst 5">
            <a:extLst>
              <a:ext uri="{FF2B5EF4-FFF2-40B4-BE49-F238E27FC236}">
                <a16:creationId xmlns:a16="http://schemas.microsoft.com/office/drawing/2014/main" id="{728A5F1F-3690-4127-820B-96256E7B8E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4ED4002-5490-4676-9CD0-B2ABC73021C8}"/>
              </a:ext>
            </a:extLst>
          </p:cNvPr>
          <p:cNvSpPr>
            <a:spLocks noGrp="1"/>
          </p:cNvSpPr>
          <p:nvPr>
            <p:ph type="sldNum" sz="quarter" idx="12"/>
          </p:nvPr>
        </p:nvSpPr>
        <p:spPr/>
        <p:txBody>
          <a:bodyPr/>
          <a:lstStyle/>
          <a:p>
            <a:fld id="{C4921B2D-D033-42D3-AD8F-69D4DA11D96F}" type="slidenum">
              <a:rPr lang="nl-NL" smtClean="0"/>
              <a:t>‹nr.›</a:t>
            </a:fld>
            <a:endParaRPr lang="nl-NL"/>
          </a:p>
        </p:txBody>
      </p:sp>
    </p:spTree>
    <p:extLst>
      <p:ext uri="{BB962C8B-B14F-4D97-AF65-F5344CB8AC3E}">
        <p14:creationId xmlns:p14="http://schemas.microsoft.com/office/powerpoint/2010/main" val="245416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B21EE-5B8A-4F6A-8329-CC6953F0987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45B35F9-812B-4AE7-A9C3-82D407B264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4078929-6B3C-4915-BADD-74AFB9446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30D5151-17D7-4316-B1DF-B38A00836928}"/>
              </a:ext>
            </a:extLst>
          </p:cNvPr>
          <p:cNvSpPr>
            <a:spLocks noGrp="1"/>
          </p:cNvSpPr>
          <p:nvPr>
            <p:ph type="dt" sz="half" idx="10"/>
          </p:nvPr>
        </p:nvSpPr>
        <p:spPr/>
        <p:txBody>
          <a:bodyPr/>
          <a:lstStyle/>
          <a:p>
            <a:fld id="{50666684-D587-40B6-834F-CFF9A29FCFC9}" type="datetimeFigureOut">
              <a:rPr lang="nl-NL" smtClean="0"/>
              <a:t>8-4-2021</a:t>
            </a:fld>
            <a:endParaRPr lang="nl-NL"/>
          </a:p>
        </p:txBody>
      </p:sp>
      <p:sp>
        <p:nvSpPr>
          <p:cNvPr id="6" name="Tijdelijke aanduiding voor voettekst 5">
            <a:extLst>
              <a:ext uri="{FF2B5EF4-FFF2-40B4-BE49-F238E27FC236}">
                <a16:creationId xmlns:a16="http://schemas.microsoft.com/office/drawing/2014/main" id="{FA41FB49-96AC-4C75-B912-A9577F00A52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55B811-3E98-45FA-BA21-AE7DD3E72183}"/>
              </a:ext>
            </a:extLst>
          </p:cNvPr>
          <p:cNvSpPr>
            <a:spLocks noGrp="1"/>
          </p:cNvSpPr>
          <p:nvPr>
            <p:ph type="sldNum" sz="quarter" idx="12"/>
          </p:nvPr>
        </p:nvSpPr>
        <p:spPr/>
        <p:txBody>
          <a:bodyPr/>
          <a:lstStyle/>
          <a:p>
            <a:fld id="{C4921B2D-D033-42D3-AD8F-69D4DA11D96F}" type="slidenum">
              <a:rPr lang="nl-NL" smtClean="0"/>
              <a:t>‹nr.›</a:t>
            </a:fld>
            <a:endParaRPr lang="nl-NL"/>
          </a:p>
        </p:txBody>
      </p:sp>
    </p:spTree>
    <p:extLst>
      <p:ext uri="{BB962C8B-B14F-4D97-AF65-F5344CB8AC3E}">
        <p14:creationId xmlns:p14="http://schemas.microsoft.com/office/powerpoint/2010/main" val="54539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4AA9824-8092-4568-916C-1A97B07A23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2602E22-15C9-4C77-8FB0-C9C78B07D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BBAC02-B8FB-4359-80D8-1CBE9ADED9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66684-D587-40B6-834F-CFF9A29FCFC9}" type="datetimeFigureOut">
              <a:rPr lang="nl-NL" smtClean="0"/>
              <a:t>8-4-2021</a:t>
            </a:fld>
            <a:endParaRPr lang="nl-NL"/>
          </a:p>
        </p:txBody>
      </p:sp>
      <p:sp>
        <p:nvSpPr>
          <p:cNvPr id="5" name="Tijdelijke aanduiding voor voettekst 4">
            <a:extLst>
              <a:ext uri="{FF2B5EF4-FFF2-40B4-BE49-F238E27FC236}">
                <a16:creationId xmlns:a16="http://schemas.microsoft.com/office/drawing/2014/main" id="{FDF344A6-B9A2-481C-A136-CF7461501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A04AF0F-3D3F-49C9-B496-2E2DF6173E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21B2D-D033-42D3-AD8F-69D4DA11D96F}" type="slidenum">
              <a:rPr lang="nl-NL" smtClean="0"/>
              <a:t>‹nr.›</a:t>
            </a:fld>
            <a:endParaRPr lang="nl-NL"/>
          </a:p>
        </p:txBody>
      </p:sp>
    </p:spTree>
    <p:extLst>
      <p:ext uri="{BB962C8B-B14F-4D97-AF65-F5344CB8AC3E}">
        <p14:creationId xmlns:p14="http://schemas.microsoft.com/office/powerpoint/2010/main" val="318131828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90513AC-DC63-4D35-8B58-E60EEF0E7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EC54EE4-717A-419C-A3B1-2F91EC8A4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20186F-FAF7-47D9-81B6-B1275DDC32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4C8F-ABAD-45FF-B5A5-25470531961E}" type="datetimeFigureOut">
              <a:rPr lang="nl-NL" smtClean="0"/>
              <a:t>8-4-2021</a:t>
            </a:fld>
            <a:endParaRPr lang="nl-NL"/>
          </a:p>
        </p:txBody>
      </p:sp>
      <p:sp>
        <p:nvSpPr>
          <p:cNvPr id="5" name="Tijdelijke aanduiding voor voettekst 4">
            <a:extLst>
              <a:ext uri="{FF2B5EF4-FFF2-40B4-BE49-F238E27FC236}">
                <a16:creationId xmlns:a16="http://schemas.microsoft.com/office/drawing/2014/main" id="{F7E15BE5-6BFA-4FE8-A38E-D9567E76C3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9223CAB-78F2-4DBC-8462-D36BE4FEC0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3E453-ED01-44B8-9381-C21DE30BE7BD}" type="slidenum">
              <a:rPr lang="nl-NL" smtClean="0"/>
              <a:t>‹nr.›</a:t>
            </a:fld>
            <a:endParaRPr lang="nl-NL"/>
          </a:p>
        </p:txBody>
      </p:sp>
    </p:spTree>
    <p:extLst>
      <p:ext uri="{BB962C8B-B14F-4D97-AF65-F5344CB8AC3E}">
        <p14:creationId xmlns:p14="http://schemas.microsoft.com/office/powerpoint/2010/main" val="4278923891"/>
      </p:ext>
    </p:extLst>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B3288F2-5358-4774-8BE7-B9E9AEFB1E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D3AAA3B-9CEE-49FB-8DA8-E8480AA3B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64CC94-BC8D-4B9E-BD3F-D0186ADA90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43A7E-5EE8-464E-BE78-9B4976A514BA}" type="datetimeFigureOut">
              <a:rPr lang="nl-NL" smtClean="0"/>
              <a:t>8-4-2021</a:t>
            </a:fld>
            <a:endParaRPr lang="nl-NL"/>
          </a:p>
        </p:txBody>
      </p:sp>
      <p:sp>
        <p:nvSpPr>
          <p:cNvPr id="5" name="Tijdelijke aanduiding voor voettekst 4">
            <a:extLst>
              <a:ext uri="{FF2B5EF4-FFF2-40B4-BE49-F238E27FC236}">
                <a16:creationId xmlns:a16="http://schemas.microsoft.com/office/drawing/2014/main" id="{EE46DAA1-FD90-499B-8F2F-DDAD617D2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6832444-065B-4F17-950B-E7CAC393A5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447C3-5D26-4EA5-B1AB-EC5FF576BDD0}" type="slidenum">
              <a:rPr lang="nl-NL" smtClean="0"/>
              <a:t>‹nr.›</a:t>
            </a:fld>
            <a:endParaRPr lang="nl-NL"/>
          </a:p>
        </p:txBody>
      </p:sp>
    </p:spTree>
    <p:extLst>
      <p:ext uri="{BB962C8B-B14F-4D97-AF65-F5344CB8AC3E}">
        <p14:creationId xmlns:p14="http://schemas.microsoft.com/office/powerpoint/2010/main" val="394739090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DBAE0EC-C6DD-434D-9AF7-6103E5D05E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070CAF1-8E56-4C3D-8408-9E6C39F73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CEE98DA-63C2-4716-A0C8-CD7D7060D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841BA-498E-4A33-980E-7D34BAB00E96}" type="datetimeFigureOut">
              <a:rPr lang="nl-NL" smtClean="0"/>
              <a:t>8-4-2021</a:t>
            </a:fld>
            <a:endParaRPr lang="nl-NL"/>
          </a:p>
        </p:txBody>
      </p:sp>
      <p:sp>
        <p:nvSpPr>
          <p:cNvPr id="5" name="Tijdelijke aanduiding voor voettekst 4">
            <a:extLst>
              <a:ext uri="{FF2B5EF4-FFF2-40B4-BE49-F238E27FC236}">
                <a16:creationId xmlns:a16="http://schemas.microsoft.com/office/drawing/2014/main" id="{A90C7BCA-71CA-4177-AE10-D2BD4083A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EC97EE2-0E62-4DAF-BCEE-6FA610189C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BA0BE-C4AE-417D-98E8-41F393E1FD39}" type="slidenum">
              <a:rPr lang="nl-NL" smtClean="0"/>
              <a:t>‹nr.›</a:t>
            </a:fld>
            <a:endParaRPr lang="nl-NL"/>
          </a:p>
        </p:txBody>
      </p:sp>
    </p:spTree>
    <p:extLst>
      <p:ext uri="{BB962C8B-B14F-4D97-AF65-F5344CB8AC3E}">
        <p14:creationId xmlns:p14="http://schemas.microsoft.com/office/powerpoint/2010/main" val="250886435"/>
      </p:ext>
    </p:extLst>
  </p:cSld>
  <p:clrMap bg1="lt1" tx1="dk1" bg2="lt2" tx2="dk2" accent1="accent1" accent2="accent2" accent3="accent3" accent4="accent4" accent5="accent5" accent6="accent6" hlink="hlink" folHlink="folHlink"/>
  <p:sldLayoutIdLst>
    <p:sldLayoutId id="214748365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buiten, stad&#10;&#10;Automatisch gegenereerde beschrijving">
            <a:extLst>
              <a:ext uri="{FF2B5EF4-FFF2-40B4-BE49-F238E27FC236}">
                <a16:creationId xmlns:a16="http://schemas.microsoft.com/office/drawing/2014/main" id="{504A0167-0F1C-4370-9DAB-5154B7862216}"/>
              </a:ext>
            </a:extLst>
          </p:cNvPr>
          <p:cNvPicPr>
            <a:picLocks noChangeAspect="1"/>
          </p:cNvPicPr>
          <p:nvPr/>
        </p:nvPicPr>
        <p:blipFill rotWithShape="1">
          <a:blip r:embed="rId2">
            <a:extLst>
              <a:ext uri="{28A0092B-C50C-407E-A947-70E740481C1C}">
                <a14:useLocalDpi xmlns:a14="http://schemas.microsoft.com/office/drawing/2010/main" val="0"/>
              </a:ext>
            </a:extLst>
          </a:blip>
          <a:srcRect t="34629" r="9091" b="4956"/>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184ABCD-544C-4C68-9C21-BAC17FD1E23C}"/>
              </a:ext>
            </a:extLst>
          </p:cNvPr>
          <p:cNvSpPr>
            <a:spLocks noGrp="1"/>
          </p:cNvSpPr>
          <p:nvPr>
            <p:ph type="ctrTitle"/>
          </p:nvPr>
        </p:nvSpPr>
        <p:spPr>
          <a:xfrm>
            <a:off x="342622" y="1728358"/>
            <a:ext cx="4889777" cy="1536190"/>
          </a:xfrm>
        </p:spPr>
        <p:txBody>
          <a:bodyPr anchor="b">
            <a:normAutofit/>
          </a:bodyPr>
          <a:lstStyle/>
          <a:p>
            <a:pPr algn="l"/>
            <a:r>
              <a:rPr lang="nl-NL" sz="4800" dirty="0"/>
              <a:t>Hoe ontstaat een wet? </a:t>
            </a:r>
          </a:p>
        </p:txBody>
      </p:sp>
      <p:sp>
        <p:nvSpPr>
          <p:cNvPr id="3" name="Ondertitel 2">
            <a:extLst>
              <a:ext uri="{FF2B5EF4-FFF2-40B4-BE49-F238E27FC236}">
                <a16:creationId xmlns:a16="http://schemas.microsoft.com/office/drawing/2014/main" id="{3A9B4B66-6FC4-4362-8120-4FDD1B113252}"/>
              </a:ext>
            </a:extLst>
          </p:cNvPr>
          <p:cNvSpPr>
            <a:spLocks noGrp="1"/>
          </p:cNvSpPr>
          <p:nvPr>
            <p:ph type="subTitle" idx="1"/>
          </p:nvPr>
        </p:nvSpPr>
        <p:spPr>
          <a:xfrm>
            <a:off x="477980" y="4872922"/>
            <a:ext cx="4023359" cy="1208141"/>
          </a:xfrm>
        </p:spPr>
        <p:txBody>
          <a:bodyPr>
            <a:normAutofit/>
          </a:bodyPr>
          <a:lstStyle/>
          <a:p>
            <a:pPr algn="l"/>
            <a:endParaRPr lang="nl-NL" sz="20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3662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Afbeelding met buiten, stad&#10;&#10;Automatisch gegenereerde beschrijving">
            <a:extLst>
              <a:ext uri="{FF2B5EF4-FFF2-40B4-BE49-F238E27FC236}">
                <a16:creationId xmlns:a16="http://schemas.microsoft.com/office/drawing/2014/main" id="{B3060A4D-D21A-478D-B286-D2B9CE9C941B}"/>
              </a:ext>
            </a:extLst>
          </p:cNvPr>
          <p:cNvPicPr>
            <a:picLocks noChangeAspect="1"/>
          </p:cNvPicPr>
          <p:nvPr/>
        </p:nvPicPr>
        <p:blipFill rotWithShape="1">
          <a:blip r:embed="rId2">
            <a:extLst>
              <a:ext uri="{28A0092B-C50C-407E-A947-70E740481C1C}">
                <a14:useLocalDpi xmlns:a14="http://schemas.microsoft.com/office/drawing/2010/main" val="0"/>
              </a:ext>
            </a:extLst>
          </a:blip>
          <a:srcRect t="34629" r="9091" b="4956"/>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FC66129-AE33-45AD-867B-27940CE9473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De loop van </a:t>
            </a:r>
            <a:r>
              <a:rPr lang="en-US" sz="4800" dirty="0" err="1"/>
              <a:t>wetten</a:t>
            </a:r>
            <a:r>
              <a:rPr lang="en-US" sz="4800" dirty="0"/>
              <a:t> </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5206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B1064-9D65-4C25-A4C0-B1AED8121B9C}"/>
              </a:ext>
            </a:extLst>
          </p:cNvPr>
          <p:cNvSpPr>
            <a:spLocks noGrp="1"/>
          </p:cNvSpPr>
          <p:nvPr>
            <p:ph type="title"/>
          </p:nvPr>
        </p:nvSpPr>
        <p:spPr>
          <a:xfrm>
            <a:off x="838200" y="365125"/>
            <a:ext cx="6572003" cy="1325563"/>
          </a:xfrm>
        </p:spPr>
        <p:txBody>
          <a:bodyPr/>
          <a:lstStyle/>
          <a:p>
            <a:r>
              <a:rPr lang="nl-NL" dirty="0">
                <a:solidFill>
                  <a:schemeClr val="bg1"/>
                </a:solidFill>
              </a:rPr>
              <a:t>Alles op een rij. </a:t>
            </a:r>
          </a:p>
        </p:txBody>
      </p:sp>
      <p:pic>
        <p:nvPicPr>
          <p:cNvPr id="5" name="Tijdelijke aanduiding voor inhoud 4">
            <a:extLst>
              <a:ext uri="{FF2B5EF4-FFF2-40B4-BE49-F238E27FC236}">
                <a16:creationId xmlns:a16="http://schemas.microsoft.com/office/drawing/2014/main" id="{470A51FD-339D-4F48-8680-292EE7AD48F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773"/>
          <a:stretch/>
        </p:blipFill>
        <p:spPr>
          <a:xfrm>
            <a:off x="7634476" y="0"/>
            <a:ext cx="4557524" cy="6858000"/>
          </a:xfrm>
        </p:spPr>
      </p:pic>
      <p:sp>
        <p:nvSpPr>
          <p:cNvPr id="7" name="Tekstvak 6">
            <a:extLst>
              <a:ext uri="{FF2B5EF4-FFF2-40B4-BE49-F238E27FC236}">
                <a16:creationId xmlns:a16="http://schemas.microsoft.com/office/drawing/2014/main" id="{E7B6F69C-0FA6-4147-A878-45B59C8F4309}"/>
              </a:ext>
            </a:extLst>
          </p:cNvPr>
          <p:cNvSpPr txBox="1"/>
          <p:nvPr/>
        </p:nvSpPr>
        <p:spPr>
          <a:xfrm>
            <a:off x="838200" y="1690688"/>
            <a:ext cx="6875814" cy="5909310"/>
          </a:xfrm>
          <a:prstGeom prst="rect">
            <a:avLst/>
          </a:prstGeom>
          <a:noFill/>
        </p:spPr>
        <p:txBody>
          <a:bodyPr wrap="square" rtlCol="0">
            <a:spAutoFit/>
          </a:bodyPr>
          <a:lstStyle/>
          <a:p>
            <a:r>
              <a:rPr lang="nl-NL" dirty="0">
                <a:solidFill>
                  <a:schemeClr val="bg1"/>
                </a:solidFill>
              </a:rPr>
              <a:t>Stap 1: Voorbereiding van het wetsvoorstel op het ministerie </a:t>
            </a:r>
          </a:p>
          <a:p>
            <a:endParaRPr lang="nl-NL" dirty="0">
              <a:solidFill>
                <a:schemeClr val="bg1"/>
              </a:solidFill>
            </a:endParaRPr>
          </a:p>
          <a:p>
            <a:r>
              <a:rPr lang="nl-NL" dirty="0">
                <a:solidFill>
                  <a:schemeClr val="bg1"/>
                </a:solidFill>
              </a:rPr>
              <a:t>Stap 2: Het geschreven wetsvoorstel wordt besproken in de ministerraad</a:t>
            </a:r>
          </a:p>
          <a:p>
            <a:endParaRPr lang="nl-NL" dirty="0">
              <a:solidFill>
                <a:schemeClr val="bg1"/>
              </a:solidFill>
            </a:endParaRPr>
          </a:p>
          <a:p>
            <a:r>
              <a:rPr lang="nl-NL" dirty="0">
                <a:solidFill>
                  <a:schemeClr val="bg1"/>
                </a:solidFill>
              </a:rPr>
              <a:t>Stap 3: Raad van State komt met advies</a:t>
            </a:r>
          </a:p>
          <a:p>
            <a:endParaRPr lang="nl-NL" dirty="0">
              <a:solidFill>
                <a:schemeClr val="bg1"/>
              </a:solidFill>
            </a:endParaRPr>
          </a:p>
          <a:p>
            <a:r>
              <a:rPr lang="nl-NL" dirty="0">
                <a:solidFill>
                  <a:schemeClr val="bg1"/>
                </a:solidFill>
              </a:rPr>
              <a:t>Stap 4: Voorstel wordt behandeld in de Tweede Kamer</a:t>
            </a:r>
          </a:p>
          <a:p>
            <a:endParaRPr lang="nl-NL" dirty="0">
              <a:solidFill>
                <a:schemeClr val="bg1"/>
              </a:solidFill>
            </a:endParaRPr>
          </a:p>
          <a:p>
            <a:r>
              <a:rPr lang="nl-NL" dirty="0">
                <a:solidFill>
                  <a:schemeClr val="bg1"/>
                </a:solidFill>
              </a:rPr>
              <a:t>Stap 5: De Tweede Kamer stemt </a:t>
            </a:r>
          </a:p>
          <a:p>
            <a:endParaRPr lang="nl-NL" dirty="0">
              <a:solidFill>
                <a:schemeClr val="bg1"/>
              </a:solidFill>
            </a:endParaRPr>
          </a:p>
          <a:p>
            <a:r>
              <a:rPr lang="nl-NL" dirty="0">
                <a:solidFill>
                  <a:schemeClr val="bg1"/>
                </a:solidFill>
              </a:rPr>
              <a:t>Stap 6: Eerste Kamer stemt</a:t>
            </a:r>
          </a:p>
          <a:p>
            <a:endParaRPr lang="nl-NL" dirty="0">
              <a:solidFill>
                <a:schemeClr val="bg1"/>
              </a:solidFill>
            </a:endParaRPr>
          </a:p>
          <a:p>
            <a:r>
              <a:rPr lang="nl-NL" dirty="0">
                <a:solidFill>
                  <a:schemeClr val="bg1"/>
                </a:solidFill>
              </a:rPr>
              <a:t>Stap 7: Koning en Minister tekenen de wet</a:t>
            </a:r>
          </a:p>
          <a:p>
            <a:endParaRPr lang="nl-NL" dirty="0">
              <a:solidFill>
                <a:schemeClr val="bg1"/>
              </a:solidFill>
            </a:endParaRPr>
          </a:p>
          <a:p>
            <a:r>
              <a:rPr lang="nl-NL" dirty="0">
                <a:solidFill>
                  <a:schemeClr val="bg1"/>
                </a:solidFill>
              </a:rPr>
              <a:t>Stap 8: De wet treedt in werking na publicatie in de Staatscourant </a:t>
            </a: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378072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lauw, kleurrijk&#10;&#10;Automatisch gegenereerde beschrijving">
            <a:extLst>
              <a:ext uri="{FF2B5EF4-FFF2-40B4-BE49-F238E27FC236}">
                <a16:creationId xmlns:a16="http://schemas.microsoft.com/office/drawing/2014/main" id="{7070FC98-6854-42EE-A516-27AD286E5D64}"/>
              </a:ext>
            </a:extLst>
          </p:cNvPr>
          <p:cNvPicPr>
            <a:picLocks noChangeAspect="1"/>
          </p:cNvPicPr>
          <p:nvPr/>
        </p:nvPicPr>
        <p:blipFill rotWithShape="1">
          <a:blip r:embed="rId2">
            <a:extLst>
              <a:ext uri="{28A0092B-C50C-407E-A947-70E740481C1C}">
                <a14:useLocalDpi xmlns:a14="http://schemas.microsoft.com/office/drawing/2010/main" val="0"/>
              </a:ext>
            </a:extLst>
          </a:blip>
          <a:srcRect l="5339" r="32323" b="909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D78A754-2BA9-4AB0-878E-129871C5247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DEEL 1: ROL VAN DE TWEEDE KAMER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4742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lauw, kleurrijk&#10;&#10;Automatisch gegenereerde beschrijving">
            <a:extLst>
              <a:ext uri="{FF2B5EF4-FFF2-40B4-BE49-F238E27FC236}">
                <a16:creationId xmlns:a16="http://schemas.microsoft.com/office/drawing/2014/main" id="{5313DD6B-3A5D-4954-90BA-2EFE7F2B6510}"/>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r="3557" b="1"/>
          <a:stretch/>
        </p:blipFill>
        <p:spPr>
          <a:xfrm>
            <a:off x="20" y="1"/>
            <a:ext cx="12191980" cy="6857999"/>
          </a:xfrm>
          <a:prstGeom prst="rect">
            <a:avLst/>
          </a:prstGeom>
        </p:spPr>
      </p:pic>
      <p:sp>
        <p:nvSpPr>
          <p:cNvPr id="2" name="Titel 1">
            <a:extLst>
              <a:ext uri="{FF2B5EF4-FFF2-40B4-BE49-F238E27FC236}">
                <a16:creationId xmlns:a16="http://schemas.microsoft.com/office/drawing/2014/main" id="{037A06CB-ACBE-49CD-B969-3436DAF685D3}"/>
              </a:ext>
            </a:extLst>
          </p:cNvPr>
          <p:cNvSpPr>
            <a:spLocks noGrp="1"/>
          </p:cNvSpPr>
          <p:nvPr>
            <p:ph type="title"/>
          </p:nvPr>
        </p:nvSpPr>
        <p:spPr>
          <a:xfrm>
            <a:off x="841249" y="941832"/>
            <a:ext cx="10506456" cy="2057400"/>
          </a:xfrm>
        </p:spPr>
        <p:txBody>
          <a:bodyPr vert="horz" lIns="91440" tIns="45720" rIns="91440" bIns="45720" rtlCol="0" anchor="b">
            <a:normAutofit/>
          </a:bodyPr>
          <a:lstStyle/>
          <a:p>
            <a:r>
              <a:rPr lang="en-US" sz="5000"/>
              <a:t>Wat doet de Tweede Kamer?</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CE81FFD0-D644-4F7E-8C8F-BB8D69A4D140}"/>
              </a:ext>
            </a:extLst>
          </p:cNvPr>
          <p:cNvSpPr/>
          <p:nvPr/>
        </p:nvSpPr>
        <p:spPr>
          <a:xfrm>
            <a:off x="841248" y="3502152"/>
            <a:ext cx="10506456" cy="267004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Taken </a:t>
            </a:r>
            <a:r>
              <a:rPr lang="en-US" sz="2000" dirty="0" err="1"/>
              <a:t>en</a:t>
            </a:r>
            <a:r>
              <a:rPr lang="en-US" sz="2000" dirty="0"/>
              <a:t> </a:t>
            </a:r>
            <a:r>
              <a:rPr lang="en-US" sz="2000" dirty="0" err="1"/>
              <a:t>rechten</a:t>
            </a:r>
            <a:r>
              <a:rPr lang="en-US" sz="2000" dirty="0"/>
              <a:t> van de </a:t>
            </a:r>
            <a:r>
              <a:rPr lang="en-US" sz="2000" dirty="0" err="1"/>
              <a:t>Tweede</a:t>
            </a:r>
            <a:r>
              <a:rPr lang="en-US" sz="2000" dirty="0"/>
              <a:t> Kamer:</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De </a:t>
            </a:r>
            <a:r>
              <a:rPr lang="en-US" sz="2000" dirty="0" err="1"/>
              <a:t>Tweede</a:t>
            </a:r>
            <a:r>
              <a:rPr lang="en-US" sz="2000" dirty="0"/>
              <a:t> Kamer </a:t>
            </a:r>
            <a:r>
              <a:rPr lang="en-US" sz="2000" dirty="0" err="1"/>
              <a:t>heeft</a:t>
            </a:r>
            <a:r>
              <a:rPr lang="en-US" sz="2000" dirty="0"/>
              <a:t> het </a:t>
            </a:r>
            <a:r>
              <a:rPr lang="en-US" sz="2000" dirty="0" err="1"/>
              <a:t>recht</a:t>
            </a:r>
            <a:r>
              <a:rPr lang="en-US" sz="2000" dirty="0"/>
              <a:t> </a:t>
            </a:r>
            <a:r>
              <a:rPr lang="en-US" sz="2000" b="1" dirty="0" err="1"/>
              <a:t>wetten</a:t>
            </a:r>
            <a:r>
              <a:rPr lang="en-US" sz="2000" b="1" dirty="0"/>
              <a:t> in </a:t>
            </a:r>
            <a:r>
              <a:rPr lang="en-US" sz="2000" b="1" dirty="0" err="1"/>
              <a:t>te</a:t>
            </a:r>
            <a:r>
              <a:rPr lang="en-US" sz="2000" b="1" dirty="0"/>
              <a:t> </a:t>
            </a:r>
            <a:r>
              <a:rPr lang="en-US" sz="2000" b="1" dirty="0" err="1"/>
              <a:t>dienen</a:t>
            </a:r>
            <a:r>
              <a:rPr lang="en-US" sz="2000" b="1" dirty="0"/>
              <a:t> </a:t>
            </a:r>
            <a:r>
              <a:rPr lang="en-US" sz="2000" b="1" dirty="0" err="1"/>
              <a:t>en</a:t>
            </a:r>
            <a:r>
              <a:rPr lang="en-US" sz="2000" b="1" dirty="0"/>
              <a:t> </a:t>
            </a:r>
            <a:r>
              <a:rPr lang="en-US" sz="2000" b="1" dirty="0" err="1"/>
              <a:t>te</a:t>
            </a:r>
            <a:r>
              <a:rPr lang="en-US" sz="2000" b="1" dirty="0"/>
              <a:t> </a:t>
            </a:r>
            <a:r>
              <a:rPr lang="en-US" sz="2000" b="1" dirty="0" err="1"/>
              <a:t>wijzigen</a:t>
            </a:r>
            <a:r>
              <a:rPr lang="en-US" sz="2000" b="1" dirty="0"/>
              <a:t> </a:t>
            </a:r>
            <a:r>
              <a:rPr lang="en-US" sz="2000" dirty="0" err="1"/>
              <a:t>bovendien</a:t>
            </a:r>
            <a:r>
              <a:rPr lang="en-US" sz="2000" dirty="0"/>
              <a:t> </a:t>
            </a:r>
            <a:r>
              <a:rPr lang="en-US" sz="2000" dirty="0" err="1"/>
              <a:t>hebben</a:t>
            </a:r>
            <a:r>
              <a:rPr lang="en-US" sz="2000" dirty="0"/>
              <a:t> ze </a:t>
            </a:r>
            <a:r>
              <a:rPr lang="en-US" sz="2000" dirty="0" err="1"/>
              <a:t>ook</a:t>
            </a:r>
            <a:r>
              <a:rPr lang="en-US" sz="2000" dirty="0"/>
              <a:t> het </a:t>
            </a:r>
            <a:r>
              <a:rPr lang="en-US" sz="2000" dirty="0" err="1"/>
              <a:t>recht</a:t>
            </a:r>
            <a:r>
              <a:rPr lang="en-US" sz="2000" dirty="0"/>
              <a:t> om de “</a:t>
            </a:r>
            <a:r>
              <a:rPr lang="en-US" sz="2000" dirty="0" err="1"/>
              <a:t>wetgever</a:t>
            </a:r>
            <a:r>
              <a:rPr lang="en-US" sz="2000" dirty="0"/>
              <a:t>”, de </a:t>
            </a:r>
            <a:r>
              <a:rPr lang="en-US" sz="2000" b="1" dirty="0" err="1"/>
              <a:t>regering</a:t>
            </a:r>
            <a:r>
              <a:rPr lang="en-US" sz="2000" b="1" dirty="0"/>
              <a:t> </a:t>
            </a:r>
            <a:r>
              <a:rPr lang="en-US" sz="2000" b="1" dirty="0" err="1"/>
              <a:t>te</a:t>
            </a:r>
            <a:r>
              <a:rPr lang="en-US" sz="2000" b="1" dirty="0"/>
              <a:t> </a:t>
            </a:r>
            <a:r>
              <a:rPr lang="en-US" sz="2000" b="1" dirty="0" err="1"/>
              <a:t>controleren</a:t>
            </a:r>
            <a:r>
              <a:rPr lang="en-US" sz="2000" dirty="0"/>
              <a:t>.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0226565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42FA783E-C61E-4D1B-A6AE-B725E6C0422A}"/>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11111"/>
          <a:stretch/>
        </p:blipFill>
        <p:spPr>
          <a:xfrm>
            <a:off x="20" y="10"/>
            <a:ext cx="12191979" cy="6857990"/>
          </a:xfrm>
          <a:prstGeom prst="rect">
            <a:avLst/>
          </a:prstGeom>
        </p:spPr>
      </p:pic>
      <p:sp>
        <p:nvSpPr>
          <p:cNvPr id="2" name="Titel 1">
            <a:extLst>
              <a:ext uri="{FF2B5EF4-FFF2-40B4-BE49-F238E27FC236}">
                <a16:creationId xmlns:a16="http://schemas.microsoft.com/office/drawing/2014/main" id="{30D82727-7B79-4654-9371-2115064253DB}"/>
              </a:ext>
            </a:extLst>
          </p:cNvPr>
          <p:cNvSpPr>
            <a:spLocks noGrp="1"/>
          </p:cNvSpPr>
          <p:nvPr>
            <p:ph type="title"/>
          </p:nvPr>
        </p:nvSpPr>
        <p:spPr>
          <a:xfrm>
            <a:off x="841249" y="941832"/>
            <a:ext cx="10506456" cy="2057400"/>
          </a:xfrm>
        </p:spPr>
        <p:txBody>
          <a:bodyPr anchor="b">
            <a:normAutofit/>
          </a:bodyPr>
          <a:lstStyle/>
          <a:p>
            <a:r>
              <a:rPr lang="nl-NL" sz="5000" dirty="0"/>
              <a:t>Stap 1: Voorbereiding van het wetsvoorstel op het ministerie </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C49CA1D4-80AC-49BA-BBF6-5846AE434BB4}"/>
              </a:ext>
            </a:extLst>
          </p:cNvPr>
          <p:cNvSpPr>
            <a:spLocks noGrp="1"/>
          </p:cNvSpPr>
          <p:nvPr>
            <p:ph idx="1"/>
          </p:nvPr>
        </p:nvSpPr>
        <p:spPr>
          <a:xfrm>
            <a:off x="841248" y="3502152"/>
            <a:ext cx="10506456" cy="2670048"/>
          </a:xfrm>
        </p:spPr>
        <p:txBody>
          <a:bodyPr>
            <a:normAutofit/>
          </a:bodyPr>
          <a:lstStyle/>
          <a:p>
            <a:r>
              <a:rPr lang="nl-NL" sz="2000" dirty="0"/>
              <a:t>Indien een minister, staatssecretaris of een kamerlid een nieuwe wet willen invoeren, moet hij zijn ambtenaren een tekst laten maken voor zijn wetsvoorstel. </a:t>
            </a:r>
          </a:p>
          <a:p>
            <a:pPr marL="0" lvl="0" indent="0">
              <a:buNone/>
            </a:pPr>
            <a:endParaRPr lang="nl-NL" sz="2000" dirty="0"/>
          </a:p>
          <a:p>
            <a:endParaRPr lang="nl-NL" sz="2000" dirty="0"/>
          </a:p>
        </p:txBody>
      </p:sp>
    </p:spTree>
    <p:extLst>
      <p:ext uri="{BB962C8B-B14F-4D97-AF65-F5344CB8AC3E}">
        <p14:creationId xmlns:p14="http://schemas.microsoft.com/office/powerpoint/2010/main" val="25692405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persoon, binnen, tafel, person&#10;&#10;Automatisch gegenereerde beschrijving">
            <a:extLst>
              <a:ext uri="{FF2B5EF4-FFF2-40B4-BE49-F238E27FC236}">
                <a16:creationId xmlns:a16="http://schemas.microsoft.com/office/drawing/2014/main" id="{52083B76-AAF1-456E-AAD2-51A7B4679F2C}"/>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1172" b="3922"/>
          <a:stretch/>
        </p:blipFill>
        <p:spPr>
          <a:xfrm>
            <a:off x="20" y="10"/>
            <a:ext cx="12191979" cy="6857990"/>
          </a:xfrm>
          <a:prstGeom prst="rect">
            <a:avLst/>
          </a:prstGeom>
        </p:spPr>
      </p:pic>
      <p:sp>
        <p:nvSpPr>
          <p:cNvPr id="2" name="Titel 1">
            <a:extLst>
              <a:ext uri="{FF2B5EF4-FFF2-40B4-BE49-F238E27FC236}">
                <a16:creationId xmlns:a16="http://schemas.microsoft.com/office/drawing/2014/main" id="{FE8DEAF0-499E-4D74-BBDC-1A46AC881CF3}"/>
              </a:ext>
            </a:extLst>
          </p:cNvPr>
          <p:cNvSpPr>
            <a:spLocks noGrp="1"/>
          </p:cNvSpPr>
          <p:nvPr>
            <p:ph type="title"/>
          </p:nvPr>
        </p:nvSpPr>
        <p:spPr>
          <a:xfrm>
            <a:off x="841249" y="941832"/>
            <a:ext cx="10506456" cy="2057400"/>
          </a:xfrm>
        </p:spPr>
        <p:txBody>
          <a:bodyPr anchor="b">
            <a:normAutofit/>
          </a:bodyPr>
          <a:lstStyle/>
          <a:p>
            <a:r>
              <a:rPr lang="nl-NL" sz="5000" dirty="0"/>
              <a:t>Stap 2: Het geschreven wetsvoorstel wordt besproken in de ministerraad </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D22716DF-0D6E-4B5B-911C-F68BEC2F86E6}"/>
              </a:ext>
            </a:extLst>
          </p:cNvPr>
          <p:cNvSpPr>
            <a:spLocks noGrp="1"/>
          </p:cNvSpPr>
          <p:nvPr>
            <p:ph idx="1"/>
          </p:nvPr>
        </p:nvSpPr>
        <p:spPr>
          <a:xfrm>
            <a:off x="841248" y="3502152"/>
            <a:ext cx="10506456" cy="2670048"/>
          </a:xfrm>
        </p:spPr>
        <p:txBody>
          <a:bodyPr>
            <a:normAutofit/>
          </a:bodyPr>
          <a:lstStyle/>
          <a:p>
            <a:r>
              <a:rPr lang="nl-NL" sz="2000"/>
              <a:t>Hierna gaat de minister steun zoeken bij de andere ministers in de ministerraad. </a:t>
            </a:r>
          </a:p>
          <a:p>
            <a:endParaRPr lang="nl-NL" sz="2000"/>
          </a:p>
        </p:txBody>
      </p:sp>
    </p:spTree>
    <p:extLst>
      <p:ext uri="{BB962C8B-B14F-4D97-AF65-F5344CB8AC3E}">
        <p14:creationId xmlns:p14="http://schemas.microsoft.com/office/powerpoint/2010/main" val="867411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binnen, plafond, vloer, verschillende&#10;&#10;Automatisch gegenereerde beschrijving">
            <a:extLst>
              <a:ext uri="{FF2B5EF4-FFF2-40B4-BE49-F238E27FC236}">
                <a16:creationId xmlns:a16="http://schemas.microsoft.com/office/drawing/2014/main" id="{1C68223C-6954-4614-86E1-5EB8CF3FA2AB}"/>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5730"/>
          <a:stretch/>
        </p:blipFill>
        <p:spPr>
          <a:xfrm>
            <a:off x="20" y="10"/>
            <a:ext cx="12191979" cy="6857990"/>
          </a:xfrm>
          <a:prstGeom prst="rect">
            <a:avLst/>
          </a:prstGeom>
        </p:spPr>
      </p:pic>
      <p:sp>
        <p:nvSpPr>
          <p:cNvPr id="2" name="Titel 1">
            <a:extLst>
              <a:ext uri="{FF2B5EF4-FFF2-40B4-BE49-F238E27FC236}">
                <a16:creationId xmlns:a16="http://schemas.microsoft.com/office/drawing/2014/main" id="{2DA33996-9239-41C6-BB5F-1C7CFB3C0CD9}"/>
              </a:ext>
            </a:extLst>
          </p:cNvPr>
          <p:cNvSpPr>
            <a:spLocks noGrp="1"/>
          </p:cNvSpPr>
          <p:nvPr>
            <p:ph type="title"/>
          </p:nvPr>
        </p:nvSpPr>
        <p:spPr>
          <a:xfrm>
            <a:off x="841249" y="941832"/>
            <a:ext cx="10506456" cy="2057400"/>
          </a:xfrm>
        </p:spPr>
        <p:txBody>
          <a:bodyPr anchor="b">
            <a:normAutofit/>
          </a:bodyPr>
          <a:lstStyle/>
          <a:p>
            <a:r>
              <a:rPr lang="nl-NL" sz="5000" dirty="0"/>
              <a:t>Stap 3: Raad van state komt met advies</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26CF39D4-5B30-4460-A3C4-242AC439B0F6}"/>
              </a:ext>
            </a:extLst>
          </p:cNvPr>
          <p:cNvSpPr>
            <a:spLocks noGrp="1"/>
          </p:cNvSpPr>
          <p:nvPr>
            <p:ph idx="1"/>
          </p:nvPr>
        </p:nvSpPr>
        <p:spPr>
          <a:xfrm>
            <a:off x="841248" y="3502152"/>
            <a:ext cx="10506456" cy="2670048"/>
          </a:xfrm>
        </p:spPr>
        <p:txBody>
          <a:bodyPr>
            <a:normAutofit/>
          </a:bodyPr>
          <a:lstStyle/>
          <a:p>
            <a:r>
              <a:rPr lang="nl-NL" sz="2000" dirty="0"/>
              <a:t>Wanneer de minister steun heeft gevonden, stuurt hij of zij deze wet op naar de Raad van State, die de wet juridisch bekijkt, controleert en daarop adviseert. Zodra de minister de reactie en het advies heeft, kan de wet worden aangepast en worden aangescherpt. </a:t>
            </a:r>
          </a:p>
          <a:p>
            <a:endParaRPr lang="nl-NL" sz="2000" dirty="0"/>
          </a:p>
        </p:txBody>
      </p:sp>
    </p:spTree>
    <p:extLst>
      <p:ext uri="{BB962C8B-B14F-4D97-AF65-F5344CB8AC3E}">
        <p14:creationId xmlns:p14="http://schemas.microsoft.com/office/powerpoint/2010/main" val="928800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persoon, person, kostuum, staand&#10;&#10;Automatisch gegenereerde beschrijving">
            <a:extLst>
              <a:ext uri="{FF2B5EF4-FFF2-40B4-BE49-F238E27FC236}">
                <a16:creationId xmlns:a16="http://schemas.microsoft.com/office/drawing/2014/main" id="{1D448034-9FDD-456E-901D-6F33EBF3AB70}"/>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10000"/>
          <a:stretch/>
        </p:blipFill>
        <p:spPr>
          <a:xfrm>
            <a:off x="20" y="10"/>
            <a:ext cx="12191979" cy="6857990"/>
          </a:xfrm>
          <a:prstGeom prst="rect">
            <a:avLst/>
          </a:prstGeom>
        </p:spPr>
      </p:pic>
      <p:sp>
        <p:nvSpPr>
          <p:cNvPr id="2" name="Titel 1">
            <a:extLst>
              <a:ext uri="{FF2B5EF4-FFF2-40B4-BE49-F238E27FC236}">
                <a16:creationId xmlns:a16="http://schemas.microsoft.com/office/drawing/2014/main" id="{E7B4843C-EA16-4BB5-9BF6-48D843CA6CD2}"/>
              </a:ext>
            </a:extLst>
          </p:cNvPr>
          <p:cNvSpPr>
            <a:spLocks noGrp="1"/>
          </p:cNvSpPr>
          <p:nvPr>
            <p:ph type="title"/>
          </p:nvPr>
        </p:nvSpPr>
        <p:spPr>
          <a:xfrm>
            <a:off x="841249" y="941832"/>
            <a:ext cx="10506456" cy="2057400"/>
          </a:xfrm>
        </p:spPr>
        <p:txBody>
          <a:bodyPr anchor="b">
            <a:normAutofit/>
          </a:bodyPr>
          <a:lstStyle/>
          <a:p>
            <a:r>
              <a:rPr lang="nl-NL" sz="5000" dirty="0"/>
              <a:t>Stap 4: Voorstel wordt behandeld in de Tweede Kamer</a:t>
            </a:r>
          </a:p>
        </p:txBody>
      </p:sp>
      <p:sp>
        <p:nvSpPr>
          <p:cNvPr id="41" name="Rectangle 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344997A0-A3A0-4F57-B05B-FF0BE19E4013}"/>
              </a:ext>
            </a:extLst>
          </p:cNvPr>
          <p:cNvSpPr>
            <a:spLocks noGrp="1"/>
          </p:cNvSpPr>
          <p:nvPr>
            <p:ph idx="1"/>
          </p:nvPr>
        </p:nvSpPr>
        <p:spPr>
          <a:xfrm>
            <a:off x="841248" y="3502152"/>
            <a:ext cx="10506456" cy="2670048"/>
          </a:xfrm>
        </p:spPr>
        <p:txBody>
          <a:bodyPr>
            <a:normAutofit/>
          </a:bodyPr>
          <a:lstStyle/>
          <a:p>
            <a:r>
              <a:rPr lang="nl-NL" sz="2000" dirty="0"/>
              <a:t>Hierna gaat het wetsvoorstel naar de Tweede Kamer. Dit wordt de Koninklijke boodschap genoemd, hierin staat het advies dat door de Raad van State is gegeven. De minister voegt hier een schriftelijke uitleg aan toe dit noemen we de “</a:t>
            </a:r>
            <a:r>
              <a:rPr lang="nl-NL" sz="2000" b="1" dirty="0"/>
              <a:t>memorie van toelichting</a:t>
            </a:r>
            <a:r>
              <a:rPr lang="nl-NL" sz="2000" dirty="0"/>
              <a:t>”. </a:t>
            </a:r>
          </a:p>
          <a:p>
            <a:endParaRPr lang="nl-NL" sz="2000" dirty="0"/>
          </a:p>
        </p:txBody>
      </p:sp>
    </p:spTree>
    <p:extLst>
      <p:ext uri="{BB962C8B-B14F-4D97-AF65-F5344CB8AC3E}">
        <p14:creationId xmlns:p14="http://schemas.microsoft.com/office/powerpoint/2010/main" val="16942149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06DEDE66-B2BC-4D93-8F9D-46F2122417B3}"/>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itel 1">
            <a:extLst>
              <a:ext uri="{FF2B5EF4-FFF2-40B4-BE49-F238E27FC236}">
                <a16:creationId xmlns:a16="http://schemas.microsoft.com/office/drawing/2014/main" id="{FEDC5AA4-086F-44D1-886B-911C0C7F3232}"/>
              </a:ext>
            </a:extLst>
          </p:cNvPr>
          <p:cNvSpPr>
            <a:spLocks noGrp="1"/>
          </p:cNvSpPr>
          <p:nvPr>
            <p:ph type="title"/>
          </p:nvPr>
        </p:nvSpPr>
        <p:spPr>
          <a:xfrm>
            <a:off x="841249" y="941832"/>
            <a:ext cx="10506456" cy="2057400"/>
          </a:xfrm>
        </p:spPr>
        <p:txBody>
          <a:bodyPr anchor="b">
            <a:normAutofit/>
          </a:bodyPr>
          <a:lstStyle/>
          <a:p>
            <a:r>
              <a:rPr lang="nl-NL" sz="5000" dirty="0"/>
              <a:t>Stap 5: De Tweede Kamer stemt </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74799E59-4A30-4A00-924F-6E557DE2E75E}"/>
              </a:ext>
            </a:extLst>
          </p:cNvPr>
          <p:cNvSpPr>
            <a:spLocks noGrp="1"/>
          </p:cNvSpPr>
          <p:nvPr>
            <p:ph idx="1"/>
          </p:nvPr>
        </p:nvSpPr>
        <p:spPr>
          <a:xfrm>
            <a:off x="841248" y="3502152"/>
            <a:ext cx="10506456" cy="2670048"/>
          </a:xfrm>
        </p:spPr>
        <p:txBody>
          <a:bodyPr>
            <a:normAutofit/>
          </a:bodyPr>
          <a:lstStyle/>
          <a:p>
            <a:endParaRPr lang="nl-NL" sz="2000" dirty="0"/>
          </a:p>
        </p:txBody>
      </p:sp>
    </p:spTree>
    <p:extLst>
      <p:ext uri="{BB962C8B-B14F-4D97-AF65-F5344CB8AC3E}">
        <p14:creationId xmlns:p14="http://schemas.microsoft.com/office/powerpoint/2010/main" val="443467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binnen, versierd&#10;&#10;Automatisch gegenereerde beschrijving">
            <a:extLst>
              <a:ext uri="{FF2B5EF4-FFF2-40B4-BE49-F238E27FC236}">
                <a16:creationId xmlns:a16="http://schemas.microsoft.com/office/drawing/2014/main" id="{2CAAB45B-1708-45F6-83E2-35851024B92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itel 1">
            <a:extLst>
              <a:ext uri="{FF2B5EF4-FFF2-40B4-BE49-F238E27FC236}">
                <a16:creationId xmlns:a16="http://schemas.microsoft.com/office/drawing/2014/main" id="{3EB73064-3666-48B3-8426-0BD2AD4EDB3B}"/>
              </a:ext>
            </a:extLst>
          </p:cNvPr>
          <p:cNvSpPr>
            <a:spLocks noGrp="1"/>
          </p:cNvSpPr>
          <p:nvPr>
            <p:ph type="title"/>
          </p:nvPr>
        </p:nvSpPr>
        <p:spPr>
          <a:xfrm>
            <a:off x="841249" y="941832"/>
            <a:ext cx="10506456" cy="2057400"/>
          </a:xfrm>
        </p:spPr>
        <p:txBody>
          <a:bodyPr anchor="b">
            <a:normAutofit/>
          </a:bodyPr>
          <a:lstStyle/>
          <a:p>
            <a:r>
              <a:rPr lang="nl-NL" sz="5000"/>
              <a:t>DEEL 2: ROL VAN DE EERSTE KAMER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C6CD79C7-B32F-4ED7-B1F5-E56BE698E6EC}"/>
              </a:ext>
            </a:extLst>
          </p:cNvPr>
          <p:cNvSpPr>
            <a:spLocks noGrp="1"/>
          </p:cNvSpPr>
          <p:nvPr>
            <p:ph idx="1"/>
          </p:nvPr>
        </p:nvSpPr>
        <p:spPr>
          <a:xfrm>
            <a:off x="841248" y="3502152"/>
            <a:ext cx="10506456" cy="2670048"/>
          </a:xfrm>
        </p:spPr>
        <p:txBody>
          <a:bodyPr>
            <a:normAutofit/>
          </a:bodyPr>
          <a:lstStyle/>
          <a:p>
            <a:endParaRPr lang="en-US" sz="2000"/>
          </a:p>
        </p:txBody>
      </p:sp>
    </p:spTree>
    <p:extLst>
      <p:ext uri="{BB962C8B-B14F-4D97-AF65-F5344CB8AC3E}">
        <p14:creationId xmlns:p14="http://schemas.microsoft.com/office/powerpoint/2010/main" val="38820192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Tijdelijke aanduiding voor inhoud 24" descr="Afbeelding met water, lucht, buiten&#10;&#10;Automatisch gegenereerde beschrijving">
            <a:extLst>
              <a:ext uri="{FF2B5EF4-FFF2-40B4-BE49-F238E27FC236}">
                <a16:creationId xmlns:a16="http://schemas.microsoft.com/office/drawing/2014/main" id="{849EFD8F-33C9-4C41-B1AB-C2EA13143077}"/>
              </a:ext>
            </a:extLst>
          </p:cNvPr>
          <p:cNvPicPr>
            <a:picLocks noChangeAspect="1"/>
          </p:cNvPicPr>
          <p:nvPr/>
        </p:nvPicPr>
        <p:blipFill rotWithShape="1">
          <a:blip r:embed="rId2">
            <a:extLst>
              <a:ext uri="{28A0092B-C50C-407E-A947-70E740481C1C}">
                <a14:useLocalDpi xmlns:a14="http://schemas.microsoft.com/office/drawing/2010/main" val="0"/>
              </a:ext>
            </a:extLst>
          </a:blip>
          <a:srcRect l="9830" t="9091" r="13459"/>
          <a:stretch/>
        </p:blipFill>
        <p:spPr>
          <a:xfrm>
            <a:off x="3522468" y="10"/>
            <a:ext cx="8669532" cy="6857990"/>
          </a:xfrm>
          <a:prstGeom prst="rect">
            <a:avLst/>
          </a:prstGeom>
        </p:spPr>
      </p:pic>
      <p:sp>
        <p:nvSpPr>
          <p:cNvPr id="34" name="Rectangle 3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9B30415-4C04-429D-9D0F-C07E5610BB77}"/>
              </a:ext>
            </a:extLst>
          </p:cNvPr>
          <p:cNvSpPr>
            <a:spLocks noGrp="1"/>
          </p:cNvSpPr>
          <p:nvPr>
            <p:ph type="title"/>
          </p:nvPr>
        </p:nvSpPr>
        <p:spPr>
          <a:xfrm>
            <a:off x="371094" y="1161288"/>
            <a:ext cx="3438144" cy="1124712"/>
          </a:xfrm>
        </p:spPr>
        <p:txBody>
          <a:bodyPr anchor="b">
            <a:normAutofit/>
          </a:bodyPr>
          <a:lstStyle/>
          <a:p>
            <a:r>
              <a:rPr lang="nl-NL" sz="2800" dirty="0"/>
              <a:t>Kenmerken van een democratie</a:t>
            </a:r>
          </a:p>
        </p:txBody>
      </p:sp>
      <p:sp>
        <p:nvSpPr>
          <p:cNvPr id="36" name="Rectangle 3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Content Placeholder 28">
            <a:extLst>
              <a:ext uri="{FF2B5EF4-FFF2-40B4-BE49-F238E27FC236}">
                <a16:creationId xmlns:a16="http://schemas.microsoft.com/office/drawing/2014/main" id="{2B6CBEF1-3CB7-440B-8B34-65C07FBBBDCB}"/>
              </a:ext>
            </a:extLst>
          </p:cNvPr>
          <p:cNvSpPr>
            <a:spLocks noGrp="1"/>
          </p:cNvSpPr>
          <p:nvPr>
            <p:ph idx="1"/>
          </p:nvPr>
        </p:nvSpPr>
        <p:spPr>
          <a:xfrm>
            <a:off x="371094" y="2718054"/>
            <a:ext cx="3438906" cy="3207258"/>
          </a:xfrm>
        </p:spPr>
        <p:txBody>
          <a:bodyPr anchor="t">
            <a:normAutofit/>
          </a:bodyPr>
          <a:lstStyle/>
          <a:p>
            <a:r>
              <a:rPr lang="en-US" sz="1700" dirty="0" err="1"/>
              <a:t>Gekozen</a:t>
            </a:r>
            <a:r>
              <a:rPr lang="en-US" sz="1700" dirty="0"/>
              <a:t> </a:t>
            </a:r>
            <a:r>
              <a:rPr lang="en-US" sz="1700" dirty="0" err="1"/>
              <a:t>volksvertegenwoordiging</a:t>
            </a:r>
            <a:endParaRPr lang="en-US" sz="1700" dirty="0"/>
          </a:p>
          <a:p>
            <a:r>
              <a:rPr lang="en-US" sz="1700" dirty="0" err="1"/>
              <a:t>Rechtsstaat</a:t>
            </a:r>
            <a:r>
              <a:rPr lang="en-US" sz="1700" dirty="0"/>
              <a:t> </a:t>
            </a:r>
          </a:p>
        </p:txBody>
      </p:sp>
    </p:spTree>
    <p:extLst>
      <p:ext uri="{BB962C8B-B14F-4D97-AF65-F5344CB8AC3E}">
        <p14:creationId xmlns:p14="http://schemas.microsoft.com/office/powerpoint/2010/main" val="17310245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fade">
                                      <p:cBhvr>
                                        <p:cTn id="12"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innen, versierd&#10;&#10;Automatisch gegenereerde beschrijving">
            <a:extLst>
              <a:ext uri="{FF2B5EF4-FFF2-40B4-BE49-F238E27FC236}">
                <a16:creationId xmlns:a16="http://schemas.microsoft.com/office/drawing/2014/main" id="{CEA1952A-31EF-488B-A054-EF0593FC1B2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0C8DDDE0-7E2B-432A-ADF9-E44DFF2E933B}"/>
              </a:ext>
            </a:extLst>
          </p:cNvPr>
          <p:cNvSpPr>
            <a:spLocks noGrp="1"/>
          </p:cNvSpPr>
          <p:nvPr>
            <p:ph type="title"/>
          </p:nvPr>
        </p:nvSpPr>
        <p:spPr>
          <a:xfrm>
            <a:off x="838200" y="365125"/>
            <a:ext cx="10515600" cy="1325563"/>
          </a:xfrm>
        </p:spPr>
        <p:txBody>
          <a:bodyPr>
            <a:normAutofit/>
          </a:bodyPr>
          <a:lstStyle/>
          <a:p>
            <a:r>
              <a:rPr lang="nl-NL" dirty="0">
                <a:solidFill>
                  <a:srgbClr val="FFFFFF"/>
                </a:solidFill>
              </a:rPr>
              <a:t>Wat doet de Eerste Kamer?</a:t>
            </a:r>
          </a:p>
        </p:txBody>
      </p:sp>
      <p:sp>
        <p:nvSpPr>
          <p:cNvPr id="3" name="Tijdelijke aanduiding voor inhoud 2">
            <a:extLst>
              <a:ext uri="{FF2B5EF4-FFF2-40B4-BE49-F238E27FC236}">
                <a16:creationId xmlns:a16="http://schemas.microsoft.com/office/drawing/2014/main" id="{2151E0BD-1A91-49BF-A040-EB251944952B}"/>
              </a:ext>
            </a:extLst>
          </p:cNvPr>
          <p:cNvSpPr>
            <a:spLocks noGrp="1"/>
          </p:cNvSpPr>
          <p:nvPr>
            <p:ph idx="1"/>
          </p:nvPr>
        </p:nvSpPr>
        <p:spPr>
          <a:xfrm>
            <a:off x="838200" y="1825625"/>
            <a:ext cx="10515600" cy="4351338"/>
          </a:xfrm>
        </p:spPr>
        <p:txBody>
          <a:bodyPr>
            <a:normAutofit/>
          </a:bodyPr>
          <a:lstStyle/>
          <a:p>
            <a:pPr marL="0" indent="0">
              <a:buNone/>
            </a:pPr>
            <a:r>
              <a:rPr lang="nl-NL" sz="2000" dirty="0">
                <a:solidFill>
                  <a:srgbClr val="FFFFFF"/>
                </a:solidFill>
              </a:rPr>
              <a:t>(Bestaat uit 75 zetels)</a:t>
            </a:r>
          </a:p>
          <a:p>
            <a:pPr marL="0" indent="0">
              <a:buNone/>
            </a:pPr>
            <a:endParaRPr lang="nl-NL" sz="2000" dirty="0">
              <a:solidFill>
                <a:srgbClr val="FFFFFF"/>
              </a:solidFill>
            </a:endParaRPr>
          </a:p>
          <a:p>
            <a:pPr marL="0" indent="0">
              <a:buNone/>
            </a:pPr>
            <a:r>
              <a:rPr lang="nl-NL" sz="2000" dirty="0">
                <a:solidFill>
                  <a:srgbClr val="FFFFFF"/>
                </a:solidFill>
              </a:rPr>
              <a:t>Welke taken heeft de Eerste Kamer? </a:t>
            </a:r>
          </a:p>
          <a:p>
            <a:pPr marL="0" indent="0">
              <a:buNone/>
            </a:pPr>
            <a:r>
              <a:rPr lang="nl-NL" sz="2000" dirty="0">
                <a:solidFill>
                  <a:srgbClr val="FFFFFF"/>
                </a:solidFill>
              </a:rPr>
              <a:t>Heeft net als de Tweede Kamer een controlerende taak en een wetgevende taak. </a:t>
            </a:r>
          </a:p>
          <a:p>
            <a:pPr marL="0" indent="0">
              <a:buNone/>
            </a:pPr>
            <a:r>
              <a:rPr lang="nl-NL" sz="2000" dirty="0"/>
              <a:t>Het enige wat de Eerste Kamer niet mag is zelf wetten bedenken. </a:t>
            </a:r>
          </a:p>
          <a:p>
            <a:pPr marL="0" indent="0">
              <a:buNone/>
            </a:pPr>
            <a:endParaRPr lang="nl-NL" sz="2000" dirty="0"/>
          </a:p>
          <a:p>
            <a:pPr marL="0" indent="0">
              <a:buNone/>
            </a:pPr>
            <a:r>
              <a:rPr lang="nl-NL" sz="2000" dirty="0"/>
              <a:t>Wat doet de Eerste Kamer?</a:t>
            </a:r>
          </a:p>
          <a:p>
            <a:pPr marL="0" indent="0">
              <a:buNone/>
            </a:pPr>
            <a:r>
              <a:rPr lang="nl-NL" sz="2000" dirty="0"/>
              <a:t>Zodra het wetsvoorstel is goedgekeurd in de Tweede Kamer, gaat de nieuwe wet naar de Eerste Kamer, die de wet alleen mag afkeuren of goedkeuren. Ook controleren ze of de nieuwe wet niet botst met een andere al bestaande wet. </a:t>
            </a:r>
          </a:p>
        </p:txBody>
      </p:sp>
    </p:spTree>
    <p:extLst>
      <p:ext uri="{BB962C8B-B14F-4D97-AF65-F5344CB8AC3E}">
        <p14:creationId xmlns:p14="http://schemas.microsoft.com/office/powerpoint/2010/main" val="32848207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 binnen, persoon, mensen&#10;&#10;Automatisch gegenereerde beschrijving">
            <a:extLst>
              <a:ext uri="{FF2B5EF4-FFF2-40B4-BE49-F238E27FC236}">
                <a16:creationId xmlns:a16="http://schemas.microsoft.com/office/drawing/2014/main" id="{AEFF7E0C-6531-4C2B-B1A9-C21B9475DFE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8539" b="6875"/>
          <a:stretch/>
        </p:blipFill>
        <p:spPr>
          <a:xfrm>
            <a:off x="20" y="10"/>
            <a:ext cx="12191979" cy="6857990"/>
          </a:xfrm>
          <a:prstGeom prst="rect">
            <a:avLst/>
          </a:prstGeom>
        </p:spPr>
      </p:pic>
      <p:sp>
        <p:nvSpPr>
          <p:cNvPr id="2" name="Titel 1">
            <a:extLst>
              <a:ext uri="{FF2B5EF4-FFF2-40B4-BE49-F238E27FC236}">
                <a16:creationId xmlns:a16="http://schemas.microsoft.com/office/drawing/2014/main" id="{B9464202-B70F-412C-BF05-0E29708DBDB1}"/>
              </a:ext>
            </a:extLst>
          </p:cNvPr>
          <p:cNvSpPr>
            <a:spLocks noGrp="1"/>
          </p:cNvSpPr>
          <p:nvPr>
            <p:ph type="title"/>
          </p:nvPr>
        </p:nvSpPr>
        <p:spPr>
          <a:xfrm>
            <a:off x="841249" y="941832"/>
            <a:ext cx="10506456" cy="2057400"/>
          </a:xfrm>
        </p:spPr>
        <p:txBody>
          <a:bodyPr anchor="b">
            <a:normAutofit/>
          </a:bodyPr>
          <a:lstStyle/>
          <a:p>
            <a:r>
              <a:rPr lang="nl-NL" sz="5000" dirty="0"/>
              <a:t>Stap 6: Eerste Kamer stemt</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32BFDBC7-1F39-40A8-B27C-5B7C79B58667}"/>
              </a:ext>
            </a:extLst>
          </p:cNvPr>
          <p:cNvSpPr>
            <a:spLocks noGrp="1"/>
          </p:cNvSpPr>
          <p:nvPr>
            <p:ph idx="1"/>
          </p:nvPr>
        </p:nvSpPr>
        <p:spPr>
          <a:xfrm>
            <a:off x="841248" y="3502152"/>
            <a:ext cx="10506456" cy="2670048"/>
          </a:xfrm>
        </p:spPr>
        <p:txBody>
          <a:bodyPr>
            <a:normAutofit/>
          </a:bodyPr>
          <a:lstStyle/>
          <a:p>
            <a:pPr marL="0" lvl="0" indent="0">
              <a:buNone/>
            </a:pPr>
            <a:endParaRPr lang="nl-NL" sz="2000" dirty="0"/>
          </a:p>
        </p:txBody>
      </p:sp>
    </p:spTree>
    <p:extLst>
      <p:ext uri="{BB962C8B-B14F-4D97-AF65-F5344CB8AC3E}">
        <p14:creationId xmlns:p14="http://schemas.microsoft.com/office/powerpoint/2010/main" val="1297854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Afbeelding 4" descr="Afbeelding met tekst, tafel&#10;&#10;Automatisch gegenereerde beschrijving">
            <a:extLst>
              <a:ext uri="{FF2B5EF4-FFF2-40B4-BE49-F238E27FC236}">
                <a16:creationId xmlns:a16="http://schemas.microsoft.com/office/drawing/2014/main" id="{2A971033-AD6F-41F2-92A9-7044F9D668F5}"/>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20" y="10"/>
            <a:ext cx="12188932" cy="6857990"/>
          </a:xfrm>
          <a:prstGeom prst="rect">
            <a:avLst/>
          </a:prstGeom>
        </p:spPr>
      </p:pic>
      <p:sp>
        <p:nvSpPr>
          <p:cNvPr id="21"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26F18AC-9CDA-421E-9AB8-8971BBD652E1}"/>
              </a:ext>
            </a:extLst>
          </p:cNvPr>
          <p:cNvSpPr>
            <a:spLocks noGrp="1"/>
          </p:cNvSpPr>
          <p:nvPr>
            <p:ph type="title"/>
          </p:nvPr>
        </p:nvSpPr>
        <p:spPr>
          <a:xfrm>
            <a:off x="618062" y="4185749"/>
            <a:ext cx="9265771" cy="622836"/>
          </a:xfrm>
        </p:spPr>
        <p:txBody>
          <a:bodyPr>
            <a:normAutofit/>
          </a:bodyPr>
          <a:lstStyle/>
          <a:p>
            <a:r>
              <a:rPr lang="nl-NL" sz="3600" dirty="0"/>
              <a:t>Stap 7: Koning en de Minister tekenen de wet</a:t>
            </a:r>
          </a:p>
        </p:txBody>
      </p:sp>
      <p:sp>
        <p:nvSpPr>
          <p:cNvPr id="3" name="Tijdelijke aanduiding voor inhoud 2">
            <a:extLst>
              <a:ext uri="{FF2B5EF4-FFF2-40B4-BE49-F238E27FC236}">
                <a16:creationId xmlns:a16="http://schemas.microsoft.com/office/drawing/2014/main" id="{E64D90EA-F817-4DAC-B6AE-82872FC99F26}"/>
              </a:ext>
            </a:extLst>
          </p:cNvPr>
          <p:cNvSpPr>
            <a:spLocks noGrp="1"/>
          </p:cNvSpPr>
          <p:nvPr>
            <p:ph idx="1"/>
          </p:nvPr>
        </p:nvSpPr>
        <p:spPr>
          <a:xfrm>
            <a:off x="618063" y="4856921"/>
            <a:ext cx="9565028" cy="1249240"/>
          </a:xfrm>
        </p:spPr>
        <p:txBody>
          <a:bodyPr>
            <a:normAutofit/>
          </a:bodyPr>
          <a:lstStyle/>
          <a:p>
            <a:r>
              <a:rPr lang="nl-NL" sz="1800" dirty="0"/>
              <a:t>Zodra de Eerste Kamer de wet goedkeurt, gaat het voorstel door naar de Koning die deze wet moet ondertekenen. Waarnaast de betrokken minister zijn eigen wet ook ondertekend, aangezien hij verantwoordelijk is voor het besluit van de koning en zijn wet.</a:t>
            </a:r>
          </a:p>
          <a:p>
            <a:endParaRPr lang="nl-NL" sz="1800" dirty="0"/>
          </a:p>
        </p:txBody>
      </p:sp>
      <p:pic>
        <p:nvPicPr>
          <p:cNvPr id="7" name="Afbeelding 6" descr="Afbeelding met tekst, tafel, bureau&#10;&#10;Automatisch gegenereerde beschrijving">
            <a:extLst>
              <a:ext uri="{FF2B5EF4-FFF2-40B4-BE49-F238E27FC236}">
                <a16:creationId xmlns:a16="http://schemas.microsoft.com/office/drawing/2014/main" id="{1D61BB4A-AD27-4738-A78C-16514A66E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033" y="429313"/>
            <a:ext cx="5684227" cy="3197377"/>
          </a:xfrm>
          <a:prstGeom prst="rect">
            <a:avLst/>
          </a:prstGeom>
          <a:ln>
            <a:noFill/>
          </a:ln>
          <a:effectLst>
            <a:softEdge rad="112500"/>
          </a:effectLst>
        </p:spPr>
      </p:pic>
    </p:spTree>
    <p:extLst>
      <p:ext uri="{BB962C8B-B14F-4D97-AF65-F5344CB8AC3E}">
        <p14:creationId xmlns:p14="http://schemas.microsoft.com/office/powerpoint/2010/main" val="4073872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el 1">
            <a:extLst>
              <a:ext uri="{FF2B5EF4-FFF2-40B4-BE49-F238E27FC236}">
                <a16:creationId xmlns:a16="http://schemas.microsoft.com/office/drawing/2014/main" id="{D0132C40-4DA3-48F5-8A8D-5664A71252D7}"/>
              </a:ext>
            </a:extLst>
          </p:cNvPr>
          <p:cNvSpPr>
            <a:spLocks noGrp="1"/>
          </p:cNvSpPr>
          <p:nvPr>
            <p:ph type="title"/>
          </p:nvPr>
        </p:nvSpPr>
        <p:spPr>
          <a:xfrm>
            <a:off x="1295400" y="669925"/>
            <a:ext cx="4800600" cy="1325563"/>
          </a:xfrm>
        </p:spPr>
        <p:txBody>
          <a:bodyPr anchor="b">
            <a:normAutofit/>
          </a:bodyPr>
          <a:lstStyle/>
          <a:p>
            <a:r>
              <a:rPr lang="nl-NL" sz="3700" dirty="0">
                <a:solidFill>
                  <a:schemeClr val="bg1"/>
                </a:solidFill>
              </a:rPr>
              <a:t>Stap 8: De wet treedt in werking na publicatie</a:t>
            </a:r>
          </a:p>
        </p:txBody>
      </p:sp>
      <p:cxnSp>
        <p:nvCxnSpPr>
          <p:cNvPr id="64" name="Straight Connector 6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269E7130-8818-45EE-AE72-CCC8E6DCE148}"/>
              </a:ext>
            </a:extLst>
          </p:cNvPr>
          <p:cNvSpPr>
            <a:spLocks noGrp="1"/>
          </p:cNvSpPr>
          <p:nvPr>
            <p:ph idx="1"/>
          </p:nvPr>
        </p:nvSpPr>
        <p:spPr>
          <a:xfrm>
            <a:off x="-1" y="2288833"/>
            <a:ext cx="6828307" cy="3711571"/>
          </a:xfrm>
        </p:spPr>
        <p:txBody>
          <a:bodyPr>
            <a:normAutofit/>
          </a:bodyPr>
          <a:lstStyle/>
          <a:p>
            <a:pPr marL="0" indent="0">
              <a:buNone/>
            </a:pPr>
            <a:r>
              <a:rPr lang="nl-NL" sz="2000" dirty="0">
                <a:solidFill>
                  <a:schemeClr val="bg1"/>
                </a:solidFill>
              </a:rPr>
              <a:t>Uiteindelijk ondertekend de minister van Justitie de wet, die de wet vervolgens publiceert en afkondigt in de Staatscourant.</a:t>
            </a:r>
          </a:p>
          <a:p>
            <a:pPr marL="0" indent="0">
              <a:buNone/>
            </a:pPr>
            <a:r>
              <a:rPr lang="nl-NL" sz="2000" dirty="0">
                <a:solidFill>
                  <a:schemeClr val="bg1"/>
                </a:solidFill>
              </a:rPr>
              <a:t>Wanneer de wet in de courant verschijnt is de wet formeel en voor alle betrokkenen/ belanghebbende van toepassing.  </a:t>
            </a:r>
          </a:p>
          <a:p>
            <a:endParaRPr lang="nl-NL" sz="2000" dirty="0">
              <a:solidFill>
                <a:schemeClr val="bg1"/>
              </a:solidFill>
            </a:endParaRPr>
          </a:p>
        </p:txBody>
      </p:sp>
      <p:pic>
        <p:nvPicPr>
          <p:cNvPr id="7" name="Afbeelding 6">
            <a:extLst>
              <a:ext uri="{FF2B5EF4-FFF2-40B4-BE49-F238E27FC236}">
                <a16:creationId xmlns:a16="http://schemas.microsoft.com/office/drawing/2014/main" id="{CC49E2CA-837F-41ED-B580-4D89715F2831}"/>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474706" y="3850640"/>
            <a:ext cx="5382477" cy="2686307"/>
          </a:xfrm>
          <a:prstGeom prst="rect">
            <a:avLst/>
          </a:prstGeom>
        </p:spPr>
      </p:pic>
      <p:pic>
        <p:nvPicPr>
          <p:cNvPr id="5" name="Afbeelding 4" descr="Afbeelding met persoon, person, stropdas, kostuum&#10;&#10;Automatisch gegenereerde beschrijving">
            <a:extLst>
              <a:ext uri="{FF2B5EF4-FFF2-40B4-BE49-F238E27FC236}">
                <a16:creationId xmlns:a16="http://schemas.microsoft.com/office/drawing/2014/main" id="{270CA239-6FB2-49EE-AB62-472BB1AD536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16880" t="5515" r="22965" b="3192"/>
          <a:stretch/>
        </p:blipFill>
        <p:spPr>
          <a:xfrm>
            <a:off x="8123706" y="577044"/>
            <a:ext cx="3342401" cy="3385906"/>
          </a:xfrm>
          <a:prstGeom prst="rect">
            <a:avLst/>
          </a:prstGeom>
        </p:spPr>
      </p:pic>
      <p:cxnSp>
        <p:nvCxnSpPr>
          <p:cNvPr id="66" name="Straight Connector 65">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56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tekst, binnen, boek&#10;&#10;Automatisch gegenereerde beschrijving">
            <a:extLst>
              <a:ext uri="{FF2B5EF4-FFF2-40B4-BE49-F238E27FC236}">
                <a16:creationId xmlns:a16="http://schemas.microsoft.com/office/drawing/2014/main" id="{14D9007E-44E7-43F5-93D6-3B9F760C6775}"/>
              </a:ext>
            </a:extLst>
          </p:cNvPr>
          <p:cNvPicPr>
            <a:picLocks noChangeAspect="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t="9091" r="28181" b="-1"/>
          <a:stretch/>
        </p:blipFill>
        <p:spPr>
          <a:xfrm>
            <a:off x="3523485"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C992083-4CAC-41D9-8061-EE888EC566E9}"/>
              </a:ext>
            </a:extLst>
          </p:cNvPr>
          <p:cNvSpPr>
            <a:spLocks noGrp="1"/>
          </p:cNvSpPr>
          <p:nvPr>
            <p:ph type="title"/>
          </p:nvPr>
        </p:nvSpPr>
        <p:spPr>
          <a:xfrm>
            <a:off x="435309" y="605046"/>
            <a:ext cx="4023360" cy="1344133"/>
          </a:xfrm>
        </p:spPr>
        <p:txBody>
          <a:bodyPr vert="horz" lIns="91440" tIns="45720" rIns="91440" bIns="45720" rtlCol="0" anchor="b">
            <a:normAutofit fontScale="90000"/>
          </a:bodyPr>
          <a:lstStyle/>
          <a:p>
            <a:r>
              <a:rPr lang="nl-NL" sz="4800" dirty="0"/>
              <a:t>Kenmerken van een rechtsstaat?</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B0269E6B-8174-42E9-893D-493FDF242DC9}"/>
              </a:ext>
            </a:extLst>
          </p:cNvPr>
          <p:cNvSpPr/>
          <p:nvPr/>
        </p:nvSpPr>
        <p:spPr>
          <a:xfrm>
            <a:off x="279820" y="2434222"/>
            <a:ext cx="6990522" cy="2677656"/>
          </a:xfrm>
          <a:prstGeom prst="rect">
            <a:avLst/>
          </a:prstGeom>
        </p:spPr>
        <p:txBody>
          <a:bodyPr wrap="square">
            <a:spAutoFit/>
          </a:bodyPr>
          <a:lstStyle/>
          <a:p>
            <a:pPr marL="457200" indent="-457200">
              <a:buFont typeface="Arial" panose="020B0604020202020204" pitchFamily="34" charset="0"/>
              <a:buChar char="•"/>
            </a:pPr>
            <a:r>
              <a:rPr lang="nl-NL" sz="2800" dirty="0"/>
              <a:t>De overheid moet zich net als de burgers houden aan de wet;</a:t>
            </a:r>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r>
              <a:rPr lang="nl-NL" sz="2800" dirty="0"/>
              <a:t>Burgers hebben grondrechten</a:t>
            </a:r>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r>
              <a:rPr lang="nl-NL" sz="2800" dirty="0"/>
              <a:t>Er bestaat een scheiding van machten; </a:t>
            </a:r>
          </a:p>
        </p:txBody>
      </p:sp>
    </p:spTree>
    <p:extLst>
      <p:ext uri="{BB962C8B-B14F-4D97-AF65-F5344CB8AC3E}">
        <p14:creationId xmlns:p14="http://schemas.microsoft.com/office/powerpoint/2010/main" val="38586933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6D576B-8CD8-44A0-9F93-578CA1D1AA64}"/>
              </a:ext>
            </a:extLst>
          </p:cNvPr>
          <p:cNvSpPr>
            <a:spLocks noGrp="1"/>
          </p:cNvSpPr>
          <p:nvPr>
            <p:ph type="title"/>
          </p:nvPr>
        </p:nvSpPr>
        <p:spPr>
          <a:xfrm>
            <a:off x="4314266" y="4298470"/>
            <a:ext cx="3563468" cy="1044301"/>
          </a:xfrm>
        </p:spPr>
        <p:txBody>
          <a:bodyPr vert="horz" lIns="91440" tIns="45720" rIns="91440" bIns="45720" rtlCol="0" anchor="t">
            <a:normAutofit/>
          </a:bodyPr>
          <a:lstStyle/>
          <a:p>
            <a:pPr algn="ctr"/>
            <a:r>
              <a:rPr lang="en-US" sz="4800" kern="1200" dirty="0" err="1">
                <a:solidFill>
                  <a:schemeClr val="tx1"/>
                </a:solidFill>
                <a:latin typeface="+mj-lt"/>
                <a:ea typeface="+mj-ea"/>
                <a:cs typeface="+mj-cs"/>
              </a:rPr>
              <a:t>Uitvoerende</a:t>
            </a:r>
            <a:r>
              <a:rPr lang="en-US" sz="4800" kern="1200" dirty="0">
                <a:solidFill>
                  <a:schemeClr val="tx1"/>
                </a:solidFill>
                <a:latin typeface="+mj-lt"/>
                <a:ea typeface="+mj-ea"/>
                <a:cs typeface="+mj-cs"/>
              </a:rPr>
              <a:t> </a:t>
            </a:r>
          </a:p>
        </p:txBody>
      </p:sp>
      <p:sp>
        <p:nvSpPr>
          <p:cNvPr id="13" name="Oval 12">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descr="Afbeelding met lucht, buiten, standbeeld&#10;&#10;Automatisch gegenereerde beschrijving">
            <a:extLst>
              <a:ext uri="{FF2B5EF4-FFF2-40B4-BE49-F238E27FC236}">
                <a16:creationId xmlns:a16="http://schemas.microsoft.com/office/drawing/2014/main" id="{4C845C13-38AD-4165-A02A-E667FEB47062}"/>
              </a:ext>
            </a:extLst>
          </p:cNvPr>
          <p:cNvPicPr>
            <a:picLocks noChangeAspect="1"/>
          </p:cNvPicPr>
          <p:nvPr/>
        </p:nvPicPr>
        <p:blipFill rotWithShape="1">
          <a:blip r:embed="rId2">
            <a:extLst>
              <a:ext uri="{28A0092B-C50C-407E-A947-70E740481C1C}">
                <a14:useLocalDpi xmlns:a14="http://schemas.microsoft.com/office/drawing/2010/main" val="0"/>
              </a:ext>
            </a:extLst>
          </a:blip>
          <a:srcRect l="36553" r="7197"/>
          <a:stretch/>
        </p:blipFill>
        <p:spPr>
          <a:xfrm>
            <a:off x="895336"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5" name="Oval 14">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 gebouw, weg, buiten&#10;&#10;Automatisch gegenereerde beschrijving">
            <a:extLst>
              <a:ext uri="{FF2B5EF4-FFF2-40B4-BE49-F238E27FC236}">
                <a16:creationId xmlns:a16="http://schemas.microsoft.com/office/drawing/2014/main" id="{A1D508A2-BF5F-49EC-AB39-49F3E421A6E3}"/>
              </a:ext>
            </a:extLst>
          </p:cNvPr>
          <p:cNvPicPr>
            <a:picLocks noChangeAspect="1"/>
          </p:cNvPicPr>
          <p:nvPr/>
        </p:nvPicPr>
        <p:blipFill rotWithShape="1">
          <a:blip r:embed="rId3">
            <a:extLst>
              <a:ext uri="{28A0092B-C50C-407E-A947-70E740481C1C}">
                <a14:useLocalDpi xmlns:a14="http://schemas.microsoft.com/office/drawing/2010/main" val="0"/>
              </a:ext>
            </a:extLst>
          </a:blip>
          <a:srcRect l="15866" r="27884"/>
          <a:stretch/>
        </p:blipFill>
        <p:spPr>
          <a:xfrm>
            <a:off x="4610101"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7" name="Oval 16">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descr="Afbeelding met tafel, binnen, stoel, dineren&#10;&#10;Automatisch gegenereerde beschrijving">
            <a:extLst>
              <a:ext uri="{FF2B5EF4-FFF2-40B4-BE49-F238E27FC236}">
                <a16:creationId xmlns:a16="http://schemas.microsoft.com/office/drawing/2014/main" id="{D5DE435E-58FD-4287-85A2-69F031ECB4CB}"/>
              </a:ext>
            </a:extLst>
          </p:cNvPr>
          <p:cNvPicPr>
            <a:picLocks noChangeAspect="1"/>
          </p:cNvPicPr>
          <p:nvPr/>
        </p:nvPicPr>
        <p:blipFill rotWithShape="1">
          <a:blip r:embed="rId4">
            <a:extLst>
              <a:ext uri="{28A0092B-C50C-407E-A947-70E740481C1C}">
                <a14:useLocalDpi xmlns:a14="http://schemas.microsoft.com/office/drawing/2010/main" val="0"/>
              </a:ext>
            </a:extLst>
          </a:blip>
          <a:srcRect l="17525" r="7475"/>
          <a:stretch/>
        </p:blipFill>
        <p:spPr>
          <a:xfrm>
            <a:off x="8324865"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3" name="Tekstvak 2">
            <a:extLst>
              <a:ext uri="{FF2B5EF4-FFF2-40B4-BE49-F238E27FC236}">
                <a16:creationId xmlns:a16="http://schemas.microsoft.com/office/drawing/2014/main" id="{FFA05FEF-E2B5-4DAC-8660-71DC94123009}"/>
              </a:ext>
            </a:extLst>
          </p:cNvPr>
          <p:cNvSpPr txBox="1"/>
          <p:nvPr/>
        </p:nvSpPr>
        <p:spPr>
          <a:xfrm>
            <a:off x="140646" y="4219362"/>
            <a:ext cx="4173620" cy="830997"/>
          </a:xfrm>
          <a:prstGeom prst="rect">
            <a:avLst/>
          </a:prstGeom>
          <a:noFill/>
        </p:spPr>
        <p:txBody>
          <a:bodyPr wrap="square" rtlCol="0">
            <a:spAutoFit/>
          </a:bodyPr>
          <a:lstStyle/>
          <a:p>
            <a:r>
              <a:rPr lang="nl-NL" sz="4800" dirty="0">
                <a:latin typeface="+mj-lt"/>
                <a:ea typeface="+mj-ea"/>
                <a:cs typeface="+mj-cs"/>
              </a:rPr>
              <a:t>Rechtsprekende </a:t>
            </a:r>
          </a:p>
        </p:txBody>
      </p:sp>
      <p:sp>
        <p:nvSpPr>
          <p:cNvPr id="5" name="Tekstvak 4">
            <a:extLst>
              <a:ext uri="{FF2B5EF4-FFF2-40B4-BE49-F238E27FC236}">
                <a16:creationId xmlns:a16="http://schemas.microsoft.com/office/drawing/2014/main" id="{4B7B28A2-1159-4C9F-AB5F-60621EC7CD7F}"/>
              </a:ext>
            </a:extLst>
          </p:cNvPr>
          <p:cNvSpPr txBox="1"/>
          <p:nvPr/>
        </p:nvSpPr>
        <p:spPr>
          <a:xfrm>
            <a:off x="8324865" y="4298470"/>
            <a:ext cx="3563467" cy="830997"/>
          </a:xfrm>
          <a:prstGeom prst="rect">
            <a:avLst/>
          </a:prstGeom>
          <a:noFill/>
        </p:spPr>
        <p:txBody>
          <a:bodyPr wrap="square" rtlCol="0">
            <a:spAutoFit/>
          </a:bodyPr>
          <a:lstStyle>
            <a:defPPr>
              <a:defRPr lang="nl-NL"/>
            </a:defPPr>
            <a:lvl1pPr>
              <a:defRPr sz="4800">
                <a:latin typeface="+mj-lt"/>
                <a:ea typeface="+mj-ea"/>
                <a:cs typeface="+mj-cs"/>
              </a:defRPr>
            </a:lvl1pPr>
          </a:lstStyle>
          <a:p>
            <a:r>
              <a:rPr lang="nl-NL" dirty="0"/>
              <a:t>Wetgevende </a:t>
            </a:r>
          </a:p>
        </p:txBody>
      </p:sp>
    </p:spTree>
    <p:extLst>
      <p:ext uri="{BB962C8B-B14F-4D97-AF65-F5344CB8AC3E}">
        <p14:creationId xmlns:p14="http://schemas.microsoft.com/office/powerpoint/2010/main" val="29110901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gebouw, persoon, buiten, weg&#10;&#10;Automatisch gegenereerde beschrijving">
            <a:extLst>
              <a:ext uri="{FF2B5EF4-FFF2-40B4-BE49-F238E27FC236}">
                <a16:creationId xmlns:a16="http://schemas.microsoft.com/office/drawing/2014/main" id="{0BDC3E5D-5DE9-4A39-A23A-097AD027163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2" name="Titel 1">
            <a:extLst>
              <a:ext uri="{FF2B5EF4-FFF2-40B4-BE49-F238E27FC236}">
                <a16:creationId xmlns:a16="http://schemas.microsoft.com/office/drawing/2014/main" id="{D2ADEBB4-5E7F-43AA-A7D8-941D2E813EDE}"/>
              </a:ext>
            </a:extLst>
          </p:cNvPr>
          <p:cNvSpPr>
            <a:spLocks noGrp="1"/>
          </p:cNvSpPr>
          <p:nvPr>
            <p:ph type="title"/>
          </p:nvPr>
        </p:nvSpPr>
        <p:spPr>
          <a:xfrm>
            <a:off x="-1" y="-1"/>
            <a:ext cx="12192000" cy="1007227"/>
          </a:xfrm>
          <a:solidFill>
            <a:schemeClr val="bg1"/>
          </a:solidFill>
        </p:spPr>
        <p:txBody>
          <a:bodyPr vert="horz" lIns="91440" tIns="45720" rIns="91440" bIns="45720" rtlCol="0" anchor="b">
            <a:normAutofit/>
          </a:bodyPr>
          <a:lstStyle/>
          <a:p>
            <a:pPr algn="ctr"/>
            <a:r>
              <a:rPr lang="en-US" sz="6000" dirty="0">
                <a:solidFill>
                  <a:srgbClr val="FFFFFF"/>
                </a:solidFill>
              </a:rPr>
              <a:t>De ministers+ </a:t>
            </a:r>
            <a:r>
              <a:rPr lang="en-US" sz="6000" dirty="0" err="1">
                <a:solidFill>
                  <a:srgbClr val="FFFFFF"/>
                </a:solidFill>
              </a:rPr>
              <a:t>koning</a:t>
            </a:r>
            <a:r>
              <a:rPr lang="en-US" sz="6000" dirty="0">
                <a:solidFill>
                  <a:srgbClr val="FFFFFF"/>
                </a:solidFill>
              </a:rPr>
              <a:t>?</a:t>
            </a:r>
          </a:p>
        </p:txBody>
      </p:sp>
      <p:sp>
        <p:nvSpPr>
          <p:cNvPr id="3" name="Tekstvak 2">
            <a:extLst>
              <a:ext uri="{FF2B5EF4-FFF2-40B4-BE49-F238E27FC236}">
                <a16:creationId xmlns:a16="http://schemas.microsoft.com/office/drawing/2014/main" id="{546A59FC-95E6-4E84-B0E6-5B2D989B7196}"/>
              </a:ext>
            </a:extLst>
          </p:cNvPr>
          <p:cNvSpPr txBox="1"/>
          <p:nvPr/>
        </p:nvSpPr>
        <p:spPr>
          <a:xfrm>
            <a:off x="1654628" y="4517572"/>
            <a:ext cx="9024258" cy="1323439"/>
          </a:xfrm>
          <a:prstGeom prst="rect">
            <a:avLst/>
          </a:prstGeom>
          <a:solidFill>
            <a:schemeClr val="bg1"/>
          </a:solidFill>
        </p:spPr>
        <p:txBody>
          <a:bodyPr wrap="square" rtlCol="0">
            <a:spAutoFit/>
          </a:bodyPr>
          <a:lstStyle/>
          <a:p>
            <a:r>
              <a:rPr lang="nl-NL" sz="8000" dirty="0"/>
              <a:t>Regering </a:t>
            </a:r>
          </a:p>
        </p:txBody>
      </p:sp>
    </p:spTree>
    <p:extLst>
      <p:ext uri="{BB962C8B-B14F-4D97-AF65-F5344CB8AC3E}">
        <p14:creationId xmlns:p14="http://schemas.microsoft.com/office/powerpoint/2010/main" val="39964730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ED0C25D-3C73-4694-AD19-613EA2530BF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0338" b="11537"/>
          <a:stretch/>
        </p:blipFill>
        <p:spPr>
          <a:xfrm>
            <a:off x="20" y="1"/>
            <a:ext cx="12191980" cy="6857999"/>
          </a:xfrm>
          <a:prstGeom prst="rect">
            <a:avLst/>
          </a:prstGeom>
        </p:spPr>
      </p:pic>
      <p:sp>
        <p:nvSpPr>
          <p:cNvPr id="2" name="Titel 1">
            <a:extLst>
              <a:ext uri="{FF2B5EF4-FFF2-40B4-BE49-F238E27FC236}">
                <a16:creationId xmlns:a16="http://schemas.microsoft.com/office/drawing/2014/main" id="{58B686C9-2FA5-4DD2-8D03-C677CB6A068D}"/>
              </a:ext>
            </a:extLst>
          </p:cNvPr>
          <p:cNvSpPr>
            <a:spLocks noGrp="1"/>
          </p:cNvSpPr>
          <p:nvPr>
            <p:ph type="title"/>
          </p:nvPr>
        </p:nvSpPr>
        <p:spPr>
          <a:xfrm>
            <a:off x="0" y="3197906"/>
            <a:ext cx="12191980" cy="763588"/>
          </a:xfrm>
          <a:solidFill>
            <a:schemeClr val="bg1"/>
          </a:solidFill>
        </p:spPr>
        <p:txBody>
          <a:bodyPr vert="horz" lIns="91440" tIns="45720" rIns="91440" bIns="45720" rtlCol="0" anchor="b">
            <a:normAutofit fontScale="90000"/>
          </a:bodyPr>
          <a:lstStyle/>
          <a:p>
            <a:pPr algn="ctr"/>
            <a:r>
              <a:rPr lang="en-US" sz="6000" dirty="0">
                <a:solidFill>
                  <a:schemeClr val="tx1">
                    <a:lumMod val="95000"/>
                  </a:schemeClr>
                </a:solidFill>
              </a:rPr>
              <a:t>Ministers + </a:t>
            </a:r>
            <a:r>
              <a:rPr lang="en-US" sz="6000" dirty="0" err="1">
                <a:solidFill>
                  <a:schemeClr val="tx1">
                    <a:lumMod val="95000"/>
                  </a:schemeClr>
                </a:solidFill>
              </a:rPr>
              <a:t>staatssecretarissen</a:t>
            </a:r>
            <a:r>
              <a:rPr lang="en-US" sz="6000" dirty="0">
                <a:solidFill>
                  <a:schemeClr val="tx1">
                    <a:lumMod val="95000"/>
                  </a:schemeClr>
                </a:solidFill>
              </a:rPr>
              <a:t>?</a:t>
            </a:r>
          </a:p>
        </p:txBody>
      </p:sp>
      <p:sp>
        <p:nvSpPr>
          <p:cNvPr id="3" name="Tekstvak 2">
            <a:extLst>
              <a:ext uri="{FF2B5EF4-FFF2-40B4-BE49-F238E27FC236}">
                <a16:creationId xmlns:a16="http://schemas.microsoft.com/office/drawing/2014/main" id="{7262E5DC-888F-48D2-AA2D-94976ABEE5AB}"/>
              </a:ext>
            </a:extLst>
          </p:cNvPr>
          <p:cNvSpPr txBox="1"/>
          <p:nvPr/>
        </p:nvSpPr>
        <p:spPr>
          <a:xfrm>
            <a:off x="2177142" y="398624"/>
            <a:ext cx="8479972" cy="1200329"/>
          </a:xfrm>
          <a:prstGeom prst="rect">
            <a:avLst/>
          </a:prstGeom>
          <a:solidFill>
            <a:schemeClr val="bg1"/>
          </a:solidFill>
        </p:spPr>
        <p:txBody>
          <a:bodyPr wrap="square" rtlCol="0">
            <a:spAutoFit/>
          </a:bodyPr>
          <a:lstStyle/>
          <a:p>
            <a:r>
              <a:rPr lang="nl-NL" sz="7200" dirty="0"/>
              <a:t>Kabinet</a:t>
            </a:r>
          </a:p>
        </p:txBody>
      </p:sp>
    </p:spTree>
    <p:extLst>
      <p:ext uri="{BB962C8B-B14F-4D97-AF65-F5344CB8AC3E}">
        <p14:creationId xmlns:p14="http://schemas.microsoft.com/office/powerpoint/2010/main" val="2986699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A50B880-71E3-4F74-A549-95A65A739E49}"/>
              </a:ext>
            </a:extLst>
          </p:cNvPr>
          <p:cNvSpPr/>
          <p:nvPr/>
        </p:nvSpPr>
        <p:spPr>
          <a:xfrm>
            <a:off x="344630" y="3429000"/>
            <a:ext cx="11847370" cy="1189300"/>
          </a:xfrm>
          <a:prstGeom prst="rect">
            <a:avLst/>
          </a:prstGeom>
          <a:solidFill>
            <a:schemeClr val="tx1"/>
          </a:solidFill>
        </p:spPr>
        <p:txBody>
          <a:bodyPr wrap="square">
            <a:spAutoFit/>
          </a:bodyPr>
          <a:lstStyle/>
          <a:p>
            <a:pPr defTabSz="578358">
              <a:spcBef>
                <a:spcPts val="1100"/>
              </a:spcBef>
              <a:defRPr sz="3564">
                <a:solidFill>
                  <a:srgbClr val="000000"/>
                </a:solidFill>
              </a:defRPr>
            </a:pPr>
            <a:r>
              <a:rPr lang="nl-NL" dirty="0">
                <a:solidFill>
                  <a:schemeClr val="bg1"/>
                </a:solidFill>
              </a:rPr>
              <a:t>Hoe noemen we meerdere partijen die samenwerken in het Kabinet? </a:t>
            </a:r>
          </a:p>
        </p:txBody>
      </p:sp>
      <p:pic>
        <p:nvPicPr>
          <p:cNvPr id="9" name="Afbeelding 8">
            <a:extLst>
              <a:ext uri="{FF2B5EF4-FFF2-40B4-BE49-F238E27FC236}">
                <a16:creationId xmlns:a16="http://schemas.microsoft.com/office/drawing/2014/main" id="{2A5D5C5B-D10B-42C5-BED6-95BDBBBB1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95" y="1031473"/>
            <a:ext cx="1897605" cy="2032648"/>
          </a:xfrm>
          <a:prstGeom prst="rect">
            <a:avLst/>
          </a:prstGeom>
        </p:spPr>
      </p:pic>
      <p:pic>
        <p:nvPicPr>
          <p:cNvPr id="11" name="Afbeelding 10">
            <a:extLst>
              <a:ext uri="{FF2B5EF4-FFF2-40B4-BE49-F238E27FC236}">
                <a16:creationId xmlns:a16="http://schemas.microsoft.com/office/drawing/2014/main" id="{568AC1C5-3EFC-4EE0-8F9A-029517DF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564" y="1027906"/>
            <a:ext cx="2159000" cy="2159000"/>
          </a:xfrm>
          <a:prstGeom prst="rect">
            <a:avLst/>
          </a:prstGeom>
        </p:spPr>
      </p:pic>
      <p:pic>
        <p:nvPicPr>
          <p:cNvPr id="13" name="Afbeelding 12">
            <a:extLst>
              <a:ext uri="{FF2B5EF4-FFF2-40B4-BE49-F238E27FC236}">
                <a16:creationId xmlns:a16="http://schemas.microsoft.com/office/drawing/2014/main" id="{3941530B-9291-44C5-B782-E1E13791F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793" y="677927"/>
            <a:ext cx="2858957" cy="2858957"/>
          </a:xfrm>
          <a:prstGeom prst="rect">
            <a:avLst/>
          </a:prstGeom>
        </p:spPr>
      </p:pic>
      <p:pic>
        <p:nvPicPr>
          <p:cNvPr id="15" name="Afbeelding 14">
            <a:extLst>
              <a:ext uri="{FF2B5EF4-FFF2-40B4-BE49-F238E27FC236}">
                <a16:creationId xmlns:a16="http://schemas.microsoft.com/office/drawing/2014/main" id="{5B34532F-FE7E-4214-AF67-165CB00997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1436" y="1281906"/>
            <a:ext cx="1905000" cy="1905000"/>
          </a:xfrm>
          <a:prstGeom prst="rect">
            <a:avLst/>
          </a:prstGeom>
        </p:spPr>
      </p:pic>
      <p:sp>
        <p:nvSpPr>
          <p:cNvPr id="2" name="Tekstvak 1">
            <a:extLst>
              <a:ext uri="{FF2B5EF4-FFF2-40B4-BE49-F238E27FC236}">
                <a16:creationId xmlns:a16="http://schemas.microsoft.com/office/drawing/2014/main" id="{34FA6B5D-CBBD-4BB7-A6DC-9F18B9D99506}"/>
              </a:ext>
            </a:extLst>
          </p:cNvPr>
          <p:cNvSpPr txBox="1"/>
          <p:nvPr/>
        </p:nvSpPr>
        <p:spPr>
          <a:xfrm rot="20292077">
            <a:off x="1914764" y="2969598"/>
            <a:ext cx="7283665" cy="2215991"/>
          </a:xfrm>
          <a:prstGeom prst="rect">
            <a:avLst/>
          </a:prstGeom>
          <a:noFill/>
          <a:ln w="76200">
            <a:solidFill>
              <a:srgbClr val="FF0000"/>
            </a:solidFill>
          </a:ln>
        </p:spPr>
        <p:txBody>
          <a:bodyPr wrap="square" rtlCol="0">
            <a:spAutoFit/>
          </a:bodyPr>
          <a:lstStyle/>
          <a:p>
            <a:r>
              <a:rPr lang="nl-NL" sz="13800" b="1" dirty="0">
                <a:solidFill>
                  <a:srgbClr val="FF0000"/>
                </a:solidFill>
              </a:rPr>
              <a:t>COALITIE</a:t>
            </a:r>
          </a:p>
        </p:txBody>
      </p:sp>
    </p:spTree>
    <p:extLst>
      <p:ext uri="{BB962C8B-B14F-4D97-AF65-F5344CB8AC3E}">
        <p14:creationId xmlns:p14="http://schemas.microsoft.com/office/powerpoint/2010/main" val="307610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persoon, kostuum, vergaderruimte, orkest&#10;&#10;Automatisch gegenereerde beschrijving">
            <a:extLst>
              <a:ext uri="{FF2B5EF4-FFF2-40B4-BE49-F238E27FC236}">
                <a16:creationId xmlns:a16="http://schemas.microsoft.com/office/drawing/2014/main" id="{8DDA2617-4B34-45A7-A0C7-286AEABACFF9}"/>
              </a:ext>
            </a:extLst>
          </p:cNvPr>
          <p:cNvPicPr>
            <a:picLocks noChangeAspect="1"/>
          </p:cNvPicPr>
          <p:nvPr/>
        </p:nvPicPr>
        <p:blipFill rotWithShape="1">
          <a:blip r:embed="rId2">
            <a:extLst>
              <a:ext uri="{28A0092B-C50C-407E-A947-70E740481C1C}">
                <a14:useLocalDpi xmlns:a14="http://schemas.microsoft.com/office/drawing/2010/main" val="0"/>
              </a:ext>
            </a:extLst>
          </a:blip>
          <a:srcRect l="15278" t="9091" r="19799" b="1"/>
          <a:stretch/>
        </p:blipFill>
        <p:spPr>
          <a:xfrm>
            <a:off x="3511799"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D038D97-A3F7-4323-BD7F-89C059634FC7}"/>
              </a:ext>
            </a:extLst>
          </p:cNvPr>
          <p:cNvSpPr>
            <a:spLocks noGrp="1"/>
          </p:cNvSpPr>
          <p:nvPr>
            <p:ph type="title"/>
          </p:nvPr>
        </p:nvSpPr>
        <p:spPr>
          <a:xfrm>
            <a:off x="84788" y="0"/>
            <a:ext cx="6478571" cy="2062103"/>
          </a:xfrm>
        </p:spPr>
        <p:txBody>
          <a:bodyPr vert="horz" lIns="91440" tIns="45720" rIns="91440" bIns="45720" rtlCol="0" anchor="b">
            <a:normAutofit/>
          </a:bodyPr>
          <a:lstStyle/>
          <a:p>
            <a:r>
              <a:rPr lang="en-US" sz="4800" dirty="0" err="1">
                <a:solidFill>
                  <a:schemeClr val="tx1">
                    <a:lumMod val="95000"/>
                  </a:schemeClr>
                </a:solidFill>
              </a:rPr>
              <a:t>Niet</a:t>
            </a:r>
            <a:r>
              <a:rPr lang="en-US" sz="4800" dirty="0">
                <a:solidFill>
                  <a:schemeClr val="tx1">
                    <a:lumMod val="95000"/>
                  </a:schemeClr>
                </a:solidFill>
              </a:rPr>
              <a:t> in de </a:t>
            </a:r>
            <a:r>
              <a:rPr lang="en-US" sz="4800" dirty="0" err="1">
                <a:solidFill>
                  <a:schemeClr val="tx1">
                    <a:lumMod val="95000"/>
                  </a:schemeClr>
                </a:solidFill>
              </a:rPr>
              <a:t>coalitie</a:t>
            </a:r>
            <a:r>
              <a:rPr lang="en-US" sz="4800" dirty="0">
                <a:solidFill>
                  <a:schemeClr val="tx1">
                    <a:lumMod val="95000"/>
                  </a:schemeClr>
                </a:solidFill>
              </a:rPr>
              <a:t> </a:t>
            </a:r>
            <a:r>
              <a:rPr lang="en-US" sz="4800" dirty="0" err="1">
                <a:solidFill>
                  <a:schemeClr val="tx1">
                    <a:lumMod val="95000"/>
                  </a:schemeClr>
                </a:solidFill>
              </a:rPr>
              <a:t>en</a:t>
            </a:r>
            <a:r>
              <a:rPr lang="en-US" sz="4800" dirty="0">
                <a:solidFill>
                  <a:schemeClr val="tx1">
                    <a:lumMod val="95000"/>
                  </a:schemeClr>
                </a:solidFill>
              </a:rPr>
              <a:t> in het </a:t>
            </a:r>
            <a:r>
              <a:rPr lang="en-US" sz="4800" dirty="0" err="1">
                <a:solidFill>
                  <a:schemeClr val="tx1">
                    <a:lumMod val="95000"/>
                  </a:schemeClr>
                </a:solidFill>
              </a:rPr>
              <a:t>Kabinet</a:t>
            </a:r>
            <a:r>
              <a:rPr lang="en-US" sz="4800" dirty="0">
                <a:solidFill>
                  <a:schemeClr val="tx1">
                    <a:lumMod val="95000"/>
                  </a:schemeClr>
                </a:solidFill>
              </a:rPr>
              <a:t>?</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18E04CEF-36F0-4243-B204-F116D999C179}"/>
              </a:ext>
            </a:extLst>
          </p:cNvPr>
          <p:cNvSpPr txBox="1"/>
          <p:nvPr/>
        </p:nvSpPr>
        <p:spPr>
          <a:xfrm>
            <a:off x="481029" y="2611308"/>
            <a:ext cx="4358640" cy="2062103"/>
          </a:xfrm>
          <a:prstGeom prst="rect">
            <a:avLst/>
          </a:prstGeom>
          <a:noFill/>
        </p:spPr>
        <p:txBody>
          <a:bodyPr wrap="square" rtlCol="0">
            <a:spAutoFit/>
          </a:bodyPr>
          <a:lstStyle/>
          <a:p>
            <a:r>
              <a:rPr lang="nl-NL" sz="3200" dirty="0"/>
              <a:t>Dan zit een partij in de?</a:t>
            </a:r>
          </a:p>
          <a:p>
            <a:endParaRPr lang="nl-NL" sz="3200" dirty="0"/>
          </a:p>
          <a:p>
            <a:endParaRPr lang="nl-NL" sz="3200" dirty="0"/>
          </a:p>
          <a:p>
            <a:endParaRPr lang="nl-NL" sz="3200" dirty="0"/>
          </a:p>
        </p:txBody>
      </p:sp>
      <p:sp>
        <p:nvSpPr>
          <p:cNvPr id="10" name="Tekstvak 9">
            <a:extLst>
              <a:ext uri="{FF2B5EF4-FFF2-40B4-BE49-F238E27FC236}">
                <a16:creationId xmlns:a16="http://schemas.microsoft.com/office/drawing/2014/main" id="{4BB257C1-1362-4D78-A0F1-E03EB4A409FC}"/>
              </a:ext>
            </a:extLst>
          </p:cNvPr>
          <p:cNvSpPr txBox="1"/>
          <p:nvPr/>
        </p:nvSpPr>
        <p:spPr>
          <a:xfrm rot="20292077">
            <a:off x="2569832" y="2310288"/>
            <a:ext cx="8711680" cy="2215991"/>
          </a:xfrm>
          <a:prstGeom prst="rect">
            <a:avLst/>
          </a:prstGeom>
          <a:noFill/>
          <a:ln w="76200">
            <a:solidFill>
              <a:srgbClr val="FF0000"/>
            </a:solidFill>
          </a:ln>
        </p:spPr>
        <p:txBody>
          <a:bodyPr wrap="square" rtlCol="0">
            <a:spAutoFit/>
          </a:bodyPr>
          <a:lstStyle/>
          <a:p>
            <a:r>
              <a:rPr lang="nl-NL" sz="13800" b="1" dirty="0">
                <a:solidFill>
                  <a:srgbClr val="FF0000"/>
                </a:solidFill>
              </a:rPr>
              <a:t>OPPOSITIE</a:t>
            </a:r>
          </a:p>
        </p:txBody>
      </p:sp>
    </p:spTree>
    <p:extLst>
      <p:ext uri="{BB962C8B-B14F-4D97-AF65-F5344CB8AC3E}">
        <p14:creationId xmlns:p14="http://schemas.microsoft.com/office/powerpoint/2010/main" val="20212924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A098B-FD2F-45F9-BBE2-51E2F88911CD}"/>
              </a:ext>
            </a:extLst>
          </p:cNvPr>
          <p:cNvSpPr>
            <a:spLocks noGrp="1"/>
          </p:cNvSpPr>
          <p:nvPr>
            <p:ph type="title"/>
          </p:nvPr>
        </p:nvSpPr>
        <p:spPr>
          <a:xfrm>
            <a:off x="585788" y="365125"/>
            <a:ext cx="4171950" cy="1325563"/>
          </a:xfrm>
        </p:spPr>
        <p:txBody>
          <a:bodyPr>
            <a:normAutofit/>
          </a:bodyPr>
          <a:lstStyle/>
          <a:p>
            <a:r>
              <a:rPr lang="nl-NL" sz="4800" b="1" dirty="0">
                <a:solidFill>
                  <a:schemeClr val="bg1"/>
                </a:solidFill>
              </a:rPr>
              <a:t>Stromingen </a:t>
            </a:r>
          </a:p>
        </p:txBody>
      </p:sp>
      <p:pic>
        <p:nvPicPr>
          <p:cNvPr id="6" name="Afbeelding 5">
            <a:extLst>
              <a:ext uri="{FF2B5EF4-FFF2-40B4-BE49-F238E27FC236}">
                <a16:creationId xmlns:a16="http://schemas.microsoft.com/office/drawing/2014/main" id="{7E7C6630-F73F-4929-B88E-DACC54B2D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4833" y="0"/>
            <a:ext cx="8154380" cy="6971994"/>
          </a:xfrm>
          <a:prstGeom prst="rect">
            <a:avLst/>
          </a:prstGeom>
        </p:spPr>
      </p:pic>
      <p:sp>
        <p:nvSpPr>
          <p:cNvPr id="8" name="Tekstvak 7">
            <a:extLst>
              <a:ext uri="{FF2B5EF4-FFF2-40B4-BE49-F238E27FC236}">
                <a16:creationId xmlns:a16="http://schemas.microsoft.com/office/drawing/2014/main" id="{14CA2295-0B0C-44E0-9F83-86D85649C465}"/>
              </a:ext>
            </a:extLst>
          </p:cNvPr>
          <p:cNvSpPr txBox="1"/>
          <p:nvPr/>
        </p:nvSpPr>
        <p:spPr>
          <a:xfrm>
            <a:off x="585788" y="2529840"/>
            <a:ext cx="3149600" cy="2308324"/>
          </a:xfrm>
          <a:prstGeom prst="rect">
            <a:avLst/>
          </a:prstGeom>
          <a:noFill/>
        </p:spPr>
        <p:txBody>
          <a:bodyPr wrap="square" rtlCol="0">
            <a:spAutoFit/>
          </a:bodyPr>
          <a:lstStyle/>
          <a:p>
            <a:pPr marL="342900" indent="-342900">
              <a:buAutoNum type="arabicPeriod"/>
            </a:pPr>
            <a:r>
              <a:rPr lang="nl-NL" sz="3600" dirty="0">
                <a:solidFill>
                  <a:schemeClr val="bg1"/>
                </a:solidFill>
              </a:rPr>
              <a:t>Links</a:t>
            </a:r>
          </a:p>
          <a:p>
            <a:pPr marL="342900" indent="-342900">
              <a:buAutoNum type="arabicPeriod"/>
            </a:pPr>
            <a:r>
              <a:rPr lang="nl-NL" sz="3600" dirty="0">
                <a:solidFill>
                  <a:schemeClr val="bg1"/>
                </a:solidFill>
              </a:rPr>
              <a:t>Rechts </a:t>
            </a:r>
          </a:p>
          <a:p>
            <a:pPr marL="342900" indent="-342900">
              <a:buAutoNum type="arabicPeriod"/>
            </a:pPr>
            <a:r>
              <a:rPr lang="nl-NL" sz="3600" dirty="0">
                <a:solidFill>
                  <a:schemeClr val="bg1"/>
                </a:solidFill>
              </a:rPr>
              <a:t>Conservatief</a:t>
            </a:r>
          </a:p>
          <a:p>
            <a:pPr marL="342900" indent="-342900">
              <a:buAutoNum type="arabicPeriod"/>
            </a:pPr>
            <a:r>
              <a:rPr lang="nl-NL" sz="3600" dirty="0">
                <a:solidFill>
                  <a:schemeClr val="bg1"/>
                </a:solidFill>
              </a:rPr>
              <a:t>Progressief</a:t>
            </a:r>
          </a:p>
        </p:txBody>
      </p:sp>
    </p:spTree>
    <p:extLst>
      <p:ext uri="{BB962C8B-B14F-4D97-AF65-F5344CB8AC3E}">
        <p14:creationId xmlns:p14="http://schemas.microsoft.com/office/powerpoint/2010/main" val="405861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622</Words>
  <Application>Microsoft Office PowerPoint</Application>
  <PresentationFormat>Breedbeeld</PresentationFormat>
  <Paragraphs>78</Paragraphs>
  <Slides>23</Slides>
  <Notes>0</Notes>
  <HiddenSlides>0</HiddenSlides>
  <MMClips>0</MMClips>
  <ScaleCrop>false</ScaleCrop>
  <HeadingPairs>
    <vt:vector size="6" baseType="variant">
      <vt:variant>
        <vt:lpstr>Gebruikte lettertypen</vt:lpstr>
      </vt:variant>
      <vt:variant>
        <vt:i4>3</vt:i4>
      </vt:variant>
      <vt:variant>
        <vt:lpstr>Thema</vt:lpstr>
      </vt:variant>
      <vt:variant>
        <vt:i4>4</vt:i4>
      </vt:variant>
      <vt:variant>
        <vt:lpstr>Diatitels</vt:lpstr>
      </vt:variant>
      <vt:variant>
        <vt:i4>23</vt:i4>
      </vt:variant>
    </vt:vector>
  </HeadingPairs>
  <TitlesOfParts>
    <vt:vector size="30" baseType="lpstr">
      <vt:lpstr>Arial</vt:lpstr>
      <vt:lpstr>Calibri</vt:lpstr>
      <vt:lpstr>Calibri Light</vt:lpstr>
      <vt:lpstr>Kantoorthema</vt:lpstr>
      <vt:lpstr>Kantoorthema</vt:lpstr>
      <vt:lpstr>Kantoorthema</vt:lpstr>
      <vt:lpstr>Kantoorthema</vt:lpstr>
      <vt:lpstr>Hoe ontstaat een wet? </vt:lpstr>
      <vt:lpstr>Kenmerken van een democratie</vt:lpstr>
      <vt:lpstr>Kenmerken van een rechtsstaat?</vt:lpstr>
      <vt:lpstr>Uitvoerende </vt:lpstr>
      <vt:lpstr>De ministers+ koning?</vt:lpstr>
      <vt:lpstr>Ministers + staatssecretarissen?</vt:lpstr>
      <vt:lpstr>PowerPoint-presentatie</vt:lpstr>
      <vt:lpstr>Niet in de coalitie en in het Kabinet?</vt:lpstr>
      <vt:lpstr>Stromingen </vt:lpstr>
      <vt:lpstr>De loop van wetten </vt:lpstr>
      <vt:lpstr>Alles op een rij. </vt:lpstr>
      <vt:lpstr>DEEL 1: ROL VAN DE TWEEDE KAMER </vt:lpstr>
      <vt:lpstr>Wat doet de Tweede Kamer?</vt:lpstr>
      <vt:lpstr>Stap 1: Voorbereiding van het wetsvoorstel op het ministerie </vt:lpstr>
      <vt:lpstr>Stap 2: Het geschreven wetsvoorstel wordt besproken in de ministerraad </vt:lpstr>
      <vt:lpstr>Stap 3: Raad van state komt met advies</vt:lpstr>
      <vt:lpstr>Stap 4: Voorstel wordt behandeld in de Tweede Kamer</vt:lpstr>
      <vt:lpstr>Stap 5: De Tweede Kamer stemt </vt:lpstr>
      <vt:lpstr>DEEL 2: ROL VAN DE EERSTE KAMER </vt:lpstr>
      <vt:lpstr>Wat doet de Eerste Kamer?</vt:lpstr>
      <vt:lpstr>Stap 6: Eerste Kamer stemt</vt:lpstr>
      <vt:lpstr>Stap 7: Koning en de Minister tekenen de wet</vt:lpstr>
      <vt:lpstr>Stap 8: De wet treedt in werking na publicatie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Erwin van Franeker</dc:creator>
  <cp:lastModifiedBy>erwin van franeker</cp:lastModifiedBy>
  <cp:revision>8</cp:revision>
  <dcterms:created xsi:type="dcterms:W3CDTF">2021-03-28T15:50:14Z</dcterms:created>
  <dcterms:modified xsi:type="dcterms:W3CDTF">2021-04-08T09:06:46Z</dcterms:modified>
</cp:coreProperties>
</file>